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31F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" y="6677752"/>
            <a:ext cx="18288905" cy="360922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0229" y="8047907"/>
            <a:ext cx="6286499" cy="66218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9682842" y="1820739"/>
            <a:ext cx="6266815" cy="6227445"/>
          </a:xfrm>
          <a:custGeom>
            <a:avLst/>
            <a:gdLst/>
            <a:ahLst/>
            <a:cxnLst/>
            <a:rect l="l" t="t" r="r" b="b"/>
            <a:pathLst>
              <a:path w="6266815" h="6227445">
                <a:moveTo>
                  <a:pt x="6266329" y="6227166"/>
                </a:moveTo>
                <a:lnTo>
                  <a:pt x="0" y="6227166"/>
                </a:lnTo>
                <a:lnTo>
                  <a:pt x="0" y="0"/>
                </a:lnTo>
                <a:lnTo>
                  <a:pt x="6266329" y="0"/>
                </a:lnTo>
                <a:lnTo>
                  <a:pt x="6266329" y="6227166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8827" y="8047907"/>
            <a:ext cx="6286499" cy="66218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361440" y="1820739"/>
            <a:ext cx="6266815" cy="6227445"/>
          </a:xfrm>
          <a:custGeom>
            <a:avLst/>
            <a:gdLst/>
            <a:ahLst/>
            <a:cxnLst/>
            <a:rect l="l" t="t" r="r" b="b"/>
            <a:pathLst>
              <a:path w="6266815" h="6227445">
                <a:moveTo>
                  <a:pt x="6266329" y="6227166"/>
                </a:moveTo>
                <a:lnTo>
                  <a:pt x="0" y="6227166"/>
                </a:lnTo>
                <a:lnTo>
                  <a:pt x="0" y="0"/>
                </a:lnTo>
                <a:lnTo>
                  <a:pt x="6266329" y="0"/>
                </a:lnTo>
                <a:lnTo>
                  <a:pt x="6266329" y="6227166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787523" y="1297614"/>
            <a:ext cx="3786504" cy="1046480"/>
          </a:xfrm>
          <a:custGeom>
            <a:avLst/>
            <a:gdLst/>
            <a:ahLst/>
            <a:cxnLst/>
            <a:rect l="l" t="t" r="r" b="b"/>
            <a:pathLst>
              <a:path w="3786504" h="1046480">
                <a:moveTo>
                  <a:pt x="2839711" y="1046249"/>
                </a:moveTo>
                <a:lnTo>
                  <a:pt x="0" y="1046249"/>
                </a:lnTo>
                <a:lnTo>
                  <a:pt x="0" y="0"/>
                </a:lnTo>
                <a:lnTo>
                  <a:pt x="2839711" y="0"/>
                </a:lnTo>
                <a:lnTo>
                  <a:pt x="3786281" y="523124"/>
                </a:lnTo>
                <a:lnTo>
                  <a:pt x="2839711" y="104624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787724" y="1297614"/>
            <a:ext cx="3790950" cy="523875"/>
          </a:xfrm>
          <a:custGeom>
            <a:avLst/>
            <a:gdLst/>
            <a:ahLst/>
            <a:cxnLst/>
            <a:rect l="l" t="t" r="r" b="b"/>
            <a:pathLst>
              <a:path w="3790950" h="523875">
                <a:moveTo>
                  <a:pt x="2842910" y="0"/>
                </a:moveTo>
                <a:lnTo>
                  <a:pt x="0" y="0"/>
                </a:lnTo>
              </a:path>
              <a:path w="3790950" h="523875">
                <a:moveTo>
                  <a:pt x="3790547" y="523874"/>
                </a:moveTo>
                <a:lnTo>
                  <a:pt x="2842910" y="0"/>
                </a:lnTo>
              </a:path>
            </a:pathLst>
          </a:custGeom>
          <a:ln w="763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1923" y="2789716"/>
            <a:ext cx="104775" cy="1047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1057" y="533376"/>
            <a:ext cx="5134610" cy="1084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429" y="2745198"/>
            <a:ext cx="17607140" cy="509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31F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5905" y="6459425"/>
              <a:ext cx="2501922" cy="3835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5014347" cy="4432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8705" y="2397178"/>
              <a:ext cx="11820525" cy="6572250"/>
            </a:xfrm>
            <a:custGeom>
              <a:avLst/>
              <a:gdLst/>
              <a:ahLst/>
              <a:cxnLst/>
              <a:rect l="l" t="t" r="r" b="b"/>
              <a:pathLst>
                <a:path w="11820525" h="6572250">
                  <a:moveTo>
                    <a:pt x="0" y="0"/>
                  </a:moveTo>
                  <a:lnTo>
                    <a:pt x="11820361" y="0"/>
                  </a:lnTo>
                  <a:lnTo>
                    <a:pt x="11820361" y="6572249"/>
                  </a:lnTo>
                  <a:lnTo>
                    <a:pt x="0" y="6572249"/>
                  </a:lnTo>
                  <a:lnTo>
                    <a:pt x="0" y="0"/>
                  </a:lnTo>
                  <a:close/>
                </a:path>
              </a:pathLst>
            </a:custGeom>
            <a:ln w="762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8019" y="3444303"/>
            <a:ext cx="93205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9275" algn="l"/>
              </a:tabLst>
            </a:pPr>
            <a:r>
              <a:rPr sz="8000" spc="450" dirty="0"/>
              <a:t>M</a:t>
            </a:r>
            <a:r>
              <a:rPr sz="8000" spc="120" dirty="0"/>
              <a:t>A</a:t>
            </a:r>
            <a:r>
              <a:rPr sz="8000" spc="800" dirty="0"/>
              <a:t>S</a:t>
            </a:r>
            <a:r>
              <a:rPr sz="8000" spc="20" dirty="0"/>
              <a:t>S</a:t>
            </a:r>
            <a:r>
              <a:rPr sz="8000" dirty="0"/>
              <a:t>	</a:t>
            </a:r>
            <a:r>
              <a:rPr sz="8000" spc="-555" dirty="0"/>
              <a:t>T</a:t>
            </a:r>
            <a:r>
              <a:rPr sz="8000" spc="690" dirty="0"/>
              <a:t>R</a:t>
            </a:r>
            <a:r>
              <a:rPr sz="8000" spc="120" dirty="0"/>
              <a:t>A</a:t>
            </a:r>
            <a:r>
              <a:rPr sz="8000" spc="-75" dirty="0"/>
              <a:t>N</a:t>
            </a:r>
            <a:r>
              <a:rPr sz="8000" spc="800" dirty="0"/>
              <a:t>S</a:t>
            </a:r>
            <a:r>
              <a:rPr sz="8000" spc="-420" dirty="0"/>
              <a:t>F</a:t>
            </a:r>
            <a:r>
              <a:rPr sz="8000" spc="-195" dirty="0"/>
              <a:t>E</a:t>
            </a:r>
            <a:r>
              <a:rPr sz="8000" spc="690" dirty="0"/>
              <a:t>R</a:t>
            </a:r>
            <a:r>
              <a:rPr sz="8000" spc="150" dirty="0"/>
              <a:t>-</a:t>
            </a:r>
            <a:r>
              <a:rPr sz="8000" spc="-1630" dirty="0"/>
              <a:t> </a:t>
            </a:r>
            <a:r>
              <a:rPr sz="8000" spc="960" dirty="0"/>
              <a:t>I</a:t>
            </a:r>
            <a:r>
              <a:rPr sz="8000" spc="180" dirty="0"/>
              <a:t>I</a:t>
            </a:r>
            <a:endParaRPr sz="8000"/>
          </a:p>
        </p:txBody>
      </p:sp>
      <p:sp>
        <p:nvSpPr>
          <p:cNvPr id="7" name="object 7"/>
          <p:cNvSpPr txBox="1"/>
          <p:nvPr/>
        </p:nvSpPr>
        <p:spPr>
          <a:xfrm>
            <a:off x="5461081" y="5033125"/>
            <a:ext cx="8275955" cy="2104422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130"/>
              </a:spcBef>
            </a:pPr>
            <a:r>
              <a:rPr sz="5950" spc="15" dirty="0">
                <a:solidFill>
                  <a:srgbClr val="231F20"/>
                </a:solidFill>
                <a:latin typeface="Trebuchet MS"/>
                <a:cs typeface="Trebuchet MS"/>
              </a:rPr>
              <a:t>MEMBRANE</a:t>
            </a:r>
            <a:r>
              <a:rPr sz="5950" spc="7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950" spc="-80" dirty="0">
                <a:solidFill>
                  <a:srgbClr val="231F20"/>
                </a:solidFill>
                <a:latin typeface="Trebuchet MS"/>
                <a:cs typeface="Trebuchet MS"/>
              </a:rPr>
              <a:t>MODULES:</a:t>
            </a:r>
            <a:endParaRPr sz="59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5950" spc="-58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5950" spc="7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950" spc="-110" dirty="0">
                <a:solidFill>
                  <a:srgbClr val="231F20"/>
                </a:solidFill>
                <a:latin typeface="Trebuchet MS"/>
                <a:cs typeface="Trebuchet MS"/>
              </a:rPr>
              <a:t>DETAILED</a:t>
            </a:r>
            <a:r>
              <a:rPr sz="5950" spc="72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5950" spc="165" dirty="0">
                <a:solidFill>
                  <a:srgbClr val="231F20"/>
                </a:solidFill>
                <a:latin typeface="Trebuchet MS"/>
                <a:cs typeface="Trebuchet MS"/>
              </a:rPr>
              <a:t>DISCUSSION</a:t>
            </a:r>
            <a:endParaRPr sz="59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432" y="659956"/>
            <a:ext cx="16938625" cy="8709025"/>
            <a:chOff x="749432" y="659956"/>
            <a:chExt cx="16938625" cy="8709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432" y="4634710"/>
              <a:ext cx="8391524" cy="4733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9" y="659956"/>
              <a:ext cx="8543924" cy="3979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58017" y="7441939"/>
            <a:ext cx="3131649" cy="28445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52"/>
            <a:ext cx="3329940" cy="2921000"/>
          </a:xfrm>
          <a:custGeom>
            <a:avLst/>
            <a:gdLst/>
            <a:ahLst/>
            <a:cxnLst/>
            <a:rect l="l" t="t" r="r" b="b"/>
            <a:pathLst>
              <a:path w="3329940" h="2921000">
                <a:moveTo>
                  <a:pt x="3323273" y="0"/>
                </a:moveTo>
                <a:lnTo>
                  <a:pt x="3329413" y="0"/>
                </a:lnTo>
                <a:lnTo>
                  <a:pt x="3319027" y="12700"/>
                </a:lnTo>
                <a:lnTo>
                  <a:pt x="3292795" y="63500"/>
                </a:lnTo>
                <a:lnTo>
                  <a:pt x="3266277" y="101600"/>
                </a:lnTo>
                <a:lnTo>
                  <a:pt x="3239475" y="139699"/>
                </a:lnTo>
                <a:lnTo>
                  <a:pt x="3212388" y="190499"/>
                </a:lnTo>
                <a:lnTo>
                  <a:pt x="3185017" y="228599"/>
                </a:lnTo>
                <a:lnTo>
                  <a:pt x="3157363" y="266699"/>
                </a:lnTo>
                <a:lnTo>
                  <a:pt x="3129425" y="317499"/>
                </a:lnTo>
                <a:lnTo>
                  <a:pt x="3101205" y="355599"/>
                </a:lnTo>
                <a:lnTo>
                  <a:pt x="3072702" y="393699"/>
                </a:lnTo>
                <a:lnTo>
                  <a:pt x="3043918" y="431799"/>
                </a:lnTo>
                <a:lnTo>
                  <a:pt x="3014852" y="469899"/>
                </a:lnTo>
                <a:lnTo>
                  <a:pt x="2985505" y="520699"/>
                </a:lnTo>
                <a:lnTo>
                  <a:pt x="2955877" y="558799"/>
                </a:lnTo>
                <a:lnTo>
                  <a:pt x="2925969" y="596899"/>
                </a:lnTo>
                <a:lnTo>
                  <a:pt x="2895782" y="634999"/>
                </a:lnTo>
                <a:lnTo>
                  <a:pt x="2865314" y="673099"/>
                </a:lnTo>
                <a:lnTo>
                  <a:pt x="2834569" y="711199"/>
                </a:lnTo>
                <a:lnTo>
                  <a:pt x="2803544" y="749299"/>
                </a:lnTo>
                <a:lnTo>
                  <a:pt x="2772242" y="787399"/>
                </a:lnTo>
                <a:lnTo>
                  <a:pt x="2740661" y="825499"/>
                </a:lnTo>
                <a:lnTo>
                  <a:pt x="2708804" y="876299"/>
                </a:lnTo>
                <a:lnTo>
                  <a:pt x="2676670" y="914399"/>
                </a:lnTo>
                <a:lnTo>
                  <a:pt x="2633364" y="965199"/>
                </a:lnTo>
                <a:lnTo>
                  <a:pt x="2578611" y="1028699"/>
                </a:lnTo>
                <a:lnTo>
                  <a:pt x="2511862" y="1104899"/>
                </a:lnTo>
                <a:lnTo>
                  <a:pt x="2478076" y="1130299"/>
                </a:lnTo>
                <a:lnTo>
                  <a:pt x="2444016" y="1168399"/>
                </a:lnTo>
                <a:lnTo>
                  <a:pt x="2375077" y="1244599"/>
                </a:lnTo>
                <a:lnTo>
                  <a:pt x="2305048" y="1320799"/>
                </a:lnTo>
                <a:lnTo>
                  <a:pt x="2233931" y="1396999"/>
                </a:lnTo>
                <a:lnTo>
                  <a:pt x="2197999" y="1422399"/>
                </a:lnTo>
                <a:lnTo>
                  <a:pt x="2088973" y="1536699"/>
                </a:lnTo>
                <a:lnTo>
                  <a:pt x="2052224" y="1562099"/>
                </a:lnTo>
                <a:lnTo>
                  <a:pt x="1978120" y="1638299"/>
                </a:lnTo>
                <a:lnTo>
                  <a:pt x="1940767" y="1663699"/>
                </a:lnTo>
                <a:lnTo>
                  <a:pt x="1865461" y="1739899"/>
                </a:lnTo>
                <a:lnTo>
                  <a:pt x="1827510" y="1765299"/>
                </a:lnTo>
                <a:lnTo>
                  <a:pt x="1789362" y="1803399"/>
                </a:lnTo>
                <a:lnTo>
                  <a:pt x="1751016" y="1828799"/>
                </a:lnTo>
                <a:lnTo>
                  <a:pt x="1712475" y="1866899"/>
                </a:lnTo>
                <a:lnTo>
                  <a:pt x="1673739" y="1892299"/>
                </a:lnTo>
                <a:lnTo>
                  <a:pt x="1634808" y="1930399"/>
                </a:lnTo>
                <a:lnTo>
                  <a:pt x="1595683" y="1955799"/>
                </a:lnTo>
                <a:lnTo>
                  <a:pt x="1556365" y="1993899"/>
                </a:lnTo>
                <a:lnTo>
                  <a:pt x="1516856" y="2019299"/>
                </a:lnTo>
                <a:lnTo>
                  <a:pt x="1477155" y="2057399"/>
                </a:lnTo>
                <a:lnTo>
                  <a:pt x="1397182" y="2108199"/>
                </a:lnTo>
                <a:lnTo>
                  <a:pt x="1356911" y="2146299"/>
                </a:lnTo>
                <a:lnTo>
                  <a:pt x="1275807" y="2197099"/>
                </a:lnTo>
                <a:lnTo>
                  <a:pt x="1234974" y="2235199"/>
                </a:lnTo>
                <a:lnTo>
                  <a:pt x="1152752" y="2285999"/>
                </a:lnTo>
                <a:lnTo>
                  <a:pt x="1069793" y="2336799"/>
                </a:lnTo>
                <a:lnTo>
                  <a:pt x="1028038" y="2374899"/>
                </a:lnTo>
                <a:lnTo>
                  <a:pt x="943985" y="2425699"/>
                </a:lnTo>
                <a:lnTo>
                  <a:pt x="644155" y="2603499"/>
                </a:lnTo>
                <a:lnTo>
                  <a:pt x="513017" y="2679699"/>
                </a:lnTo>
                <a:lnTo>
                  <a:pt x="468958" y="2692399"/>
                </a:lnTo>
                <a:lnTo>
                  <a:pt x="291011" y="2793999"/>
                </a:lnTo>
                <a:lnTo>
                  <a:pt x="246100" y="2806699"/>
                </a:lnTo>
                <a:lnTo>
                  <a:pt x="110365" y="2882899"/>
                </a:lnTo>
                <a:lnTo>
                  <a:pt x="64787" y="2895599"/>
                </a:lnTo>
                <a:lnTo>
                  <a:pt x="19045" y="2920999"/>
                </a:lnTo>
                <a:lnTo>
                  <a:pt x="0" y="2920999"/>
                </a:lnTo>
                <a:lnTo>
                  <a:pt x="16838" y="2908299"/>
                </a:lnTo>
                <a:lnTo>
                  <a:pt x="62567" y="2895599"/>
                </a:lnTo>
                <a:lnTo>
                  <a:pt x="108128" y="2870199"/>
                </a:lnTo>
                <a:lnTo>
                  <a:pt x="153520" y="2857499"/>
                </a:lnTo>
                <a:lnTo>
                  <a:pt x="288675" y="2781299"/>
                </a:lnTo>
                <a:lnTo>
                  <a:pt x="333385" y="2768599"/>
                </a:lnTo>
                <a:lnTo>
                  <a:pt x="598006" y="2616199"/>
                </a:lnTo>
                <a:lnTo>
                  <a:pt x="641498" y="2603499"/>
                </a:lnTo>
                <a:lnTo>
                  <a:pt x="856294" y="2476499"/>
                </a:lnTo>
                <a:lnTo>
                  <a:pt x="898716" y="2438399"/>
                </a:lnTo>
                <a:lnTo>
                  <a:pt x="1149440" y="2285999"/>
                </a:lnTo>
                <a:lnTo>
                  <a:pt x="1190586" y="2247899"/>
                </a:lnTo>
                <a:lnTo>
                  <a:pt x="1312912" y="2171699"/>
                </a:lnTo>
                <a:lnTo>
                  <a:pt x="1353315" y="2133599"/>
                </a:lnTo>
                <a:lnTo>
                  <a:pt x="1433557" y="2082799"/>
                </a:lnTo>
                <a:lnTo>
                  <a:pt x="1473396" y="2044699"/>
                </a:lnTo>
                <a:lnTo>
                  <a:pt x="1513045" y="2019299"/>
                </a:lnTo>
                <a:lnTo>
                  <a:pt x="1552504" y="1981199"/>
                </a:lnTo>
                <a:lnTo>
                  <a:pt x="1591773" y="1955799"/>
                </a:lnTo>
                <a:lnTo>
                  <a:pt x="1630850" y="1917699"/>
                </a:lnTo>
                <a:lnTo>
                  <a:pt x="1708428" y="1866899"/>
                </a:lnTo>
                <a:lnTo>
                  <a:pt x="1785234" y="1790699"/>
                </a:lnTo>
                <a:lnTo>
                  <a:pt x="1823345" y="1765299"/>
                </a:lnTo>
                <a:lnTo>
                  <a:pt x="1861261" y="1727199"/>
                </a:lnTo>
                <a:lnTo>
                  <a:pt x="1898982" y="1701799"/>
                </a:lnTo>
                <a:lnTo>
                  <a:pt x="1936506" y="1663699"/>
                </a:lnTo>
                <a:lnTo>
                  <a:pt x="1973833" y="1625599"/>
                </a:lnTo>
                <a:lnTo>
                  <a:pt x="2010963" y="1600199"/>
                </a:lnTo>
                <a:lnTo>
                  <a:pt x="2084626" y="1523999"/>
                </a:lnTo>
                <a:lnTo>
                  <a:pt x="2121159" y="1498599"/>
                </a:lnTo>
                <a:lnTo>
                  <a:pt x="2229553" y="1384299"/>
                </a:lnTo>
                <a:lnTo>
                  <a:pt x="2265247" y="1346199"/>
                </a:lnTo>
                <a:lnTo>
                  <a:pt x="2300669" y="1320799"/>
                </a:lnTo>
                <a:lnTo>
                  <a:pt x="2370699" y="1244599"/>
                </a:lnTo>
                <a:lnTo>
                  <a:pt x="2439638" y="1168399"/>
                </a:lnTo>
                <a:lnTo>
                  <a:pt x="2507484" y="1092199"/>
                </a:lnTo>
                <a:lnTo>
                  <a:pt x="2574233" y="1015999"/>
                </a:lnTo>
                <a:lnTo>
                  <a:pt x="2618090" y="965199"/>
                </a:lnTo>
                <a:lnTo>
                  <a:pt x="2672292" y="901699"/>
                </a:lnTo>
                <a:lnTo>
                  <a:pt x="2704426" y="863599"/>
                </a:lnTo>
                <a:lnTo>
                  <a:pt x="2736284" y="825499"/>
                </a:lnTo>
                <a:lnTo>
                  <a:pt x="2767864" y="787399"/>
                </a:lnTo>
                <a:lnTo>
                  <a:pt x="2799166" y="749299"/>
                </a:lnTo>
                <a:lnTo>
                  <a:pt x="2830191" y="711199"/>
                </a:lnTo>
                <a:lnTo>
                  <a:pt x="2860937" y="673099"/>
                </a:lnTo>
                <a:lnTo>
                  <a:pt x="2891404" y="634999"/>
                </a:lnTo>
                <a:lnTo>
                  <a:pt x="2921591" y="596899"/>
                </a:lnTo>
                <a:lnTo>
                  <a:pt x="2951499" y="546099"/>
                </a:lnTo>
                <a:lnTo>
                  <a:pt x="2981127" y="507999"/>
                </a:lnTo>
                <a:lnTo>
                  <a:pt x="3010474" y="469899"/>
                </a:lnTo>
                <a:lnTo>
                  <a:pt x="3039540" y="431799"/>
                </a:lnTo>
                <a:lnTo>
                  <a:pt x="3068325" y="393699"/>
                </a:lnTo>
                <a:lnTo>
                  <a:pt x="3096827" y="342899"/>
                </a:lnTo>
                <a:lnTo>
                  <a:pt x="3125047" y="304799"/>
                </a:lnTo>
                <a:lnTo>
                  <a:pt x="3152985" y="266699"/>
                </a:lnTo>
                <a:lnTo>
                  <a:pt x="3180639" y="228599"/>
                </a:lnTo>
                <a:lnTo>
                  <a:pt x="3208010" y="177799"/>
                </a:lnTo>
                <a:lnTo>
                  <a:pt x="3235097" y="139699"/>
                </a:lnTo>
                <a:lnTo>
                  <a:pt x="3261899" y="101600"/>
                </a:lnTo>
                <a:lnTo>
                  <a:pt x="3288417" y="63500"/>
                </a:lnTo>
                <a:lnTo>
                  <a:pt x="3314649" y="12700"/>
                </a:lnTo>
                <a:lnTo>
                  <a:pt x="3323273" y="0"/>
                </a:lnTo>
                <a:close/>
              </a:path>
              <a:path w="3329940" h="2921000">
                <a:moveTo>
                  <a:pt x="3110622" y="0"/>
                </a:moveTo>
                <a:lnTo>
                  <a:pt x="3117289" y="0"/>
                </a:lnTo>
                <a:lnTo>
                  <a:pt x="3101205" y="25400"/>
                </a:lnTo>
                <a:lnTo>
                  <a:pt x="3072702" y="63500"/>
                </a:lnTo>
                <a:lnTo>
                  <a:pt x="3043918" y="101599"/>
                </a:lnTo>
                <a:lnTo>
                  <a:pt x="3014852" y="152399"/>
                </a:lnTo>
                <a:lnTo>
                  <a:pt x="2985505" y="190499"/>
                </a:lnTo>
                <a:lnTo>
                  <a:pt x="2955877" y="228599"/>
                </a:lnTo>
                <a:lnTo>
                  <a:pt x="2925969" y="266699"/>
                </a:lnTo>
                <a:lnTo>
                  <a:pt x="2895782" y="304799"/>
                </a:lnTo>
                <a:lnTo>
                  <a:pt x="2865314" y="342899"/>
                </a:lnTo>
                <a:lnTo>
                  <a:pt x="2834569" y="380999"/>
                </a:lnTo>
                <a:lnTo>
                  <a:pt x="2803544" y="431799"/>
                </a:lnTo>
                <a:lnTo>
                  <a:pt x="2772242" y="469899"/>
                </a:lnTo>
                <a:lnTo>
                  <a:pt x="2740661" y="507999"/>
                </a:lnTo>
                <a:lnTo>
                  <a:pt x="2708804" y="546099"/>
                </a:lnTo>
                <a:lnTo>
                  <a:pt x="2676670" y="584199"/>
                </a:lnTo>
                <a:lnTo>
                  <a:pt x="2644259" y="622299"/>
                </a:lnTo>
                <a:lnTo>
                  <a:pt x="2578611" y="698499"/>
                </a:lnTo>
                <a:lnTo>
                  <a:pt x="2511862" y="774699"/>
                </a:lnTo>
                <a:lnTo>
                  <a:pt x="2444016" y="850899"/>
                </a:lnTo>
                <a:lnTo>
                  <a:pt x="2409683" y="876299"/>
                </a:lnTo>
                <a:lnTo>
                  <a:pt x="2375077" y="914399"/>
                </a:lnTo>
                <a:lnTo>
                  <a:pt x="2328481" y="965199"/>
                </a:lnTo>
                <a:lnTo>
                  <a:pt x="2269625" y="1028699"/>
                </a:lnTo>
                <a:lnTo>
                  <a:pt x="2197999" y="1104899"/>
                </a:lnTo>
                <a:lnTo>
                  <a:pt x="2161862" y="1130299"/>
                </a:lnTo>
                <a:lnTo>
                  <a:pt x="2052224" y="1244599"/>
                </a:lnTo>
                <a:lnTo>
                  <a:pt x="2015273" y="1269999"/>
                </a:lnTo>
                <a:lnTo>
                  <a:pt x="1965669" y="1320799"/>
                </a:lnTo>
                <a:lnTo>
                  <a:pt x="1940767" y="1346199"/>
                </a:lnTo>
                <a:lnTo>
                  <a:pt x="1903213" y="1371599"/>
                </a:lnTo>
                <a:lnTo>
                  <a:pt x="1865461" y="1409699"/>
                </a:lnTo>
                <a:lnTo>
                  <a:pt x="1827510" y="1435099"/>
                </a:lnTo>
                <a:lnTo>
                  <a:pt x="1751016" y="1511299"/>
                </a:lnTo>
                <a:lnTo>
                  <a:pt x="1712475" y="1536699"/>
                </a:lnTo>
                <a:lnTo>
                  <a:pt x="1673739" y="1574799"/>
                </a:lnTo>
                <a:lnTo>
                  <a:pt x="1634808" y="1600199"/>
                </a:lnTo>
                <a:lnTo>
                  <a:pt x="1595683" y="1638299"/>
                </a:lnTo>
                <a:lnTo>
                  <a:pt x="1556365" y="1663699"/>
                </a:lnTo>
                <a:lnTo>
                  <a:pt x="1516856" y="1689099"/>
                </a:lnTo>
                <a:lnTo>
                  <a:pt x="1477155" y="1727199"/>
                </a:lnTo>
                <a:lnTo>
                  <a:pt x="1437263" y="1752599"/>
                </a:lnTo>
                <a:lnTo>
                  <a:pt x="1397182" y="1790699"/>
                </a:lnTo>
                <a:lnTo>
                  <a:pt x="1275807" y="1866899"/>
                </a:lnTo>
                <a:lnTo>
                  <a:pt x="1234974" y="1904999"/>
                </a:lnTo>
                <a:lnTo>
                  <a:pt x="1111364" y="1981199"/>
                </a:lnTo>
                <a:lnTo>
                  <a:pt x="1069793" y="2019299"/>
                </a:lnTo>
                <a:lnTo>
                  <a:pt x="943985" y="2095499"/>
                </a:lnTo>
                <a:lnTo>
                  <a:pt x="622386" y="2285999"/>
                </a:lnTo>
                <a:lnTo>
                  <a:pt x="468958" y="2374899"/>
                </a:lnTo>
                <a:lnTo>
                  <a:pt x="424727" y="2387599"/>
                </a:lnTo>
                <a:lnTo>
                  <a:pt x="246100" y="2489199"/>
                </a:lnTo>
                <a:lnTo>
                  <a:pt x="201022" y="2501899"/>
                </a:lnTo>
                <a:lnTo>
                  <a:pt x="110365" y="2552699"/>
                </a:lnTo>
                <a:lnTo>
                  <a:pt x="64787" y="2565399"/>
                </a:lnTo>
                <a:lnTo>
                  <a:pt x="19045" y="2590799"/>
                </a:lnTo>
                <a:lnTo>
                  <a:pt x="0" y="2603499"/>
                </a:lnTo>
                <a:lnTo>
                  <a:pt x="0" y="2590799"/>
                </a:lnTo>
                <a:lnTo>
                  <a:pt x="16838" y="2590799"/>
                </a:lnTo>
                <a:lnTo>
                  <a:pt x="108128" y="2539999"/>
                </a:lnTo>
                <a:lnTo>
                  <a:pt x="153520" y="2527299"/>
                </a:lnTo>
                <a:lnTo>
                  <a:pt x="243794" y="2476499"/>
                </a:lnTo>
                <a:lnTo>
                  <a:pt x="288675" y="2463799"/>
                </a:lnTo>
                <a:lnTo>
                  <a:pt x="510496" y="2336799"/>
                </a:lnTo>
                <a:lnTo>
                  <a:pt x="554339" y="2324099"/>
                </a:lnTo>
                <a:lnTo>
                  <a:pt x="619752" y="2285999"/>
                </a:lnTo>
                <a:lnTo>
                  <a:pt x="940958" y="2095499"/>
                </a:lnTo>
                <a:lnTo>
                  <a:pt x="983019" y="2057399"/>
                </a:lnTo>
                <a:lnTo>
                  <a:pt x="1087352" y="1993899"/>
                </a:lnTo>
                <a:lnTo>
                  <a:pt x="1190586" y="1930399"/>
                </a:lnTo>
                <a:lnTo>
                  <a:pt x="1231547" y="1892299"/>
                </a:lnTo>
                <a:lnTo>
                  <a:pt x="1353315" y="1816099"/>
                </a:lnTo>
                <a:lnTo>
                  <a:pt x="1393530" y="1777999"/>
                </a:lnTo>
                <a:lnTo>
                  <a:pt x="1433557" y="1752599"/>
                </a:lnTo>
                <a:lnTo>
                  <a:pt x="1473396" y="1714499"/>
                </a:lnTo>
                <a:lnTo>
                  <a:pt x="1552504" y="1663699"/>
                </a:lnTo>
                <a:lnTo>
                  <a:pt x="1591773" y="1625599"/>
                </a:lnTo>
                <a:lnTo>
                  <a:pt x="1630850" y="1600199"/>
                </a:lnTo>
                <a:lnTo>
                  <a:pt x="1669735" y="1562099"/>
                </a:lnTo>
                <a:lnTo>
                  <a:pt x="1708428" y="1536699"/>
                </a:lnTo>
                <a:lnTo>
                  <a:pt x="1746928" y="1498599"/>
                </a:lnTo>
                <a:lnTo>
                  <a:pt x="1785234" y="1473199"/>
                </a:lnTo>
                <a:lnTo>
                  <a:pt x="1823345" y="1435099"/>
                </a:lnTo>
                <a:lnTo>
                  <a:pt x="1861261" y="1409699"/>
                </a:lnTo>
                <a:lnTo>
                  <a:pt x="1936506" y="1333499"/>
                </a:lnTo>
                <a:lnTo>
                  <a:pt x="1973833" y="1308099"/>
                </a:lnTo>
                <a:lnTo>
                  <a:pt x="2084626" y="1193799"/>
                </a:lnTo>
                <a:lnTo>
                  <a:pt x="2121159" y="1168399"/>
                </a:lnTo>
                <a:lnTo>
                  <a:pt x="2229553" y="1054099"/>
                </a:lnTo>
                <a:lnTo>
                  <a:pt x="2265247" y="1028699"/>
                </a:lnTo>
                <a:lnTo>
                  <a:pt x="2324103" y="965199"/>
                </a:lnTo>
                <a:lnTo>
                  <a:pt x="2370699" y="914399"/>
                </a:lnTo>
                <a:lnTo>
                  <a:pt x="2439638" y="838199"/>
                </a:lnTo>
                <a:lnTo>
                  <a:pt x="2507484" y="761999"/>
                </a:lnTo>
                <a:lnTo>
                  <a:pt x="2574233" y="685799"/>
                </a:lnTo>
                <a:lnTo>
                  <a:pt x="2628986" y="622299"/>
                </a:lnTo>
                <a:lnTo>
                  <a:pt x="2672292" y="571499"/>
                </a:lnTo>
                <a:lnTo>
                  <a:pt x="2704426" y="533399"/>
                </a:lnTo>
                <a:lnTo>
                  <a:pt x="2736284" y="495299"/>
                </a:lnTo>
                <a:lnTo>
                  <a:pt x="2767864" y="457199"/>
                </a:lnTo>
                <a:lnTo>
                  <a:pt x="2799166" y="419099"/>
                </a:lnTo>
                <a:lnTo>
                  <a:pt x="2830191" y="380999"/>
                </a:lnTo>
                <a:lnTo>
                  <a:pt x="2860937" y="342899"/>
                </a:lnTo>
                <a:lnTo>
                  <a:pt x="2891404" y="304799"/>
                </a:lnTo>
                <a:lnTo>
                  <a:pt x="2921591" y="266699"/>
                </a:lnTo>
                <a:lnTo>
                  <a:pt x="2951499" y="228599"/>
                </a:lnTo>
                <a:lnTo>
                  <a:pt x="2981127" y="177799"/>
                </a:lnTo>
                <a:lnTo>
                  <a:pt x="3010474" y="139699"/>
                </a:lnTo>
                <a:lnTo>
                  <a:pt x="3039540" y="101599"/>
                </a:lnTo>
                <a:lnTo>
                  <a:pt x="3068325" y="63500"/>
                </a:lnTo>
                <a:lnTo>
                  <a:pt x="3096827" y="25400"/>
                </a:lnTo>
                <a:lnTo>
                  <a:pt x="3110622" y="0"/>
                </a:lnTo>
                <a:close/>
              </a:path>
              <a:path w="3329940" h="2921000">
                <a:moveTo>
                  <a:pt x="2882058" y="0"/>
                </a:moveTo>
                <a:lnTo>
                  <a:pt x="2865314" y="38100"/>
                </a:lnTo>
                <a:lnTo>
                  <a:pt x="2834569" y="76200"/>
                </a:lnTo>
                <a:lnTo>
                  <a:pt x="2803544" y="114299"/>
                </a:lnTo>
                <a:lnTo>
                  <a:pt x="2772242" y="152399"/>
                </a:lnTo>
                <a:lnTo>
                  <a:pt x="2740661" y="190499"/>
                </a:lnTo>
                <a:lnTo>
                  <a:pt x="2708804" y="228599"/>
                </a:lnTo>
                <a:lnTo>
                  <a:pt x="2676670" y="266699"/>
                </a:lnTo>
                <a:lnTo>
                  <a:pt x="2633364" y="317499"/>
                </a:lnTo>
                <a:lnTo>
                  <a:pt x="2545374" y="419099"/>
                </a:lnTo>
                <a:lnTo>
                  <a:pt x="2478076" y="495299"/>
                </a:lnTo>
                <a:lnTo>
                  <a:pt x="2409683" y="571499"/>
                </a:lnTo>
                <a:lnTo>
                  <a:pt x="2363451" y="622299"/>
                </a:lnTo>
                <a:lnTo>
                  <a:pt x="2305048" y="673099"/>
                </a:lnTo>
                <a:lnTo>
                  <a:pt x="2233931" y="749299"/>
                </a:lnTo>
                <a:lnTo>
                  <a:pt x="2161862" y="825499"/>
                </a:lnTo>
                <a:lnTo>
                  <a:pt x="2125519" y="850899"/>
                </a:lnTo>
                <a:lnTo>
                  <a:pt x="2015273" y="965199"/>
                </a:lnTo>
                <a:lnTo>
                  <a:pt x="1978120" y="990599"/>
                </a:lnTo>
                <a:lnTo>
                  <a:pt x="1903213" y="1066799"/>
                </a:lnTo>
                <a:lnTo>
                  <a:pt x="1865461" y="1092199"/>
                </a:lnTo>
                <a:lnTo>
                  <a:pt x="1827510" y="1130299"/>
                </a:lnTo>
                <a:lnTo>
                  <a:pt x="1789362" y="1155699"/>
                </a:lnTo>
                <a:lnTo>
                  <a:pt x="1751016" y="1193799"/>
                </a:lnTo>
                <a:lnTo>
                  <a:pt x="1712475" y="1219199"/>
                </a:lnTo>
                <a:lnTo>
                  <a:pt x="1673738" y="1257299"/>
                </a:lnTo>
                <a:lnTo>
                  <a:pt x="1634808" y="1282699"/>
                </a:lnTo>
                <a:lnTo>
                  <a:pt x="1595683" y="1320799"/>
                </a:lnTo>
                <a:lnTo>
                  <a:pt x="1556365" y="1346199"/>
                </a:lnTo>
                <a:lnTo>
                  <a:pt x="1516856" y="1384299"/>
                </a:lnTo>
                <a:lnTo>
                  <a:pt x="1477155" y="1409699"/>
                </a:lnTo>
                <a:lnTo>
                  <a:pt x="1437263" y="1447799"/>
                </a:lnTo>
                <a:lnTo>
                  <a:pt x="1356911" y="1498599"/>
                </a:lnTo>
                <a:lnTo>
                  <a:pt x="1316453" y="1536699"/>
                </a:lnTo>
                <a:lnTo>
                  <a:pt x="1193956" y="1612899"/>
                </a:lnTo>
                <a:lnTo>
                  <a:pt x="1152752" y="1650999"/>
                </a:lnTo>
                <a:lnTo>
                  <a:pt x="1132058" y="1663699"/>
                </a:lnTo>
                <a:lnTo>
                  <a:pt x="943985" y="1777999"/>
                </a:lnTo>
                <a:lnTo>
                  <a:pt x="901687" y="1816099"/>
                </a:lnTo>
                <a:lnTo>
                  <a:pt x="600616" y="1993899"/>
                </a:lnTo>
                <a:lnTo>
                  <a:pt x="556903" y="2006599"/>
                </a:lnTo>
                <a:lnTo>
                  <a:pt x="335752" y="2133599"/>
                </a:lnTo>
                <a:lnTo>
                  <a:pt x="291011" y="2146299"/>
                </a:lnTo>
                <a:lnTo>
                  <a:pt x="155776" y="2222499"/>
                </a:lnTo>
                <a:lnTo>
                  <a:pt x="110364" y="2235199"/>
                </a:lnTo>
                <a:lnTo>
                  <a:pt x="19045" y="2285999"/>
                </a:lnTo>
                <a:lnTo>
                  <a:pt x="0" y="2285999"/>
                </a:lnTo>
                <a:lnTo>
                  <a:pt x="16838" y="2273299"/>
                </a:lnTo>
                <a:lnTo>
                  <a:pt x="62567" y="2247899"/>
                </a:lnTo>
                <a:lnTo>
                  <a:pt x="108128" y="2235199"/>
                </a:lnTo>
                <a:lnTo>
                  <a:pt x="198742" y="2184399"/>
                </a:lnTo>
                <a:lnTo>
                  <a:pt x="243794" y="2171699"/>
                </a:lnTo>
                <a:lnTo>
                  <a:pt x="377923" y="2095499"/>
                </a:lnTo>
                <a:lnTo>
                  <a:pt x="422287" y="2082799"/>
                </a:lnTo>
                <a:lnTo>
                  <a:pt x="576173" y="1993899"/>
                </a:lnTo>
                <a:lnTo>
                  <a:pt x="898716" y="1803399"/>
                </a:lnTo>
                <a:lnTo>
                  <a:pt x="1066595" y="1701799"/>
                </a:lnTo>
                <a:lnTo>
                  <a:pt x="1108109" y="1663699"/>
                </a:lnTo>
                <a:lnTo>
                  <a:pt x="1231547" y="1587499"/>
                </a:lnTo>
                <a:lnTo>
                  <a:pt x="1272323" y="1549399"/>
                </a:lnTo>
                <a:lnTo>
                  <a:pt x="1393530" y="1473199"/>
                </a:lnTo>
                <a:lnTo>
                  <a:pt x="1433557" y="1435099"/>
                </a:lnTo>
                <a:lnTo>
                  <a:pt x="1473396" y="1409699"/>
                </a:lnTo>
                <a:lnTo>
                  <a:pt x="1513045" y="1371599"/>
                </a:lnTo>
                <a:lnTo>
                  <a:pt x="1591773" y="1320799"/>
                </a:lnTo>
                <a:lnTo>
                  <a:pt x="1630850" y="1282699"/>
                </a:lnTo>
                <a:lnTo>
                  <a:pt x="1669735" y="1257299"/>
                </a:lnTo>
                <a:lnTo>
                  <a:pt x="1708428" y="1219199"/>
                </a:lnTo>
                <a:lnTo>
                  <a:pt x="1746928" y="1193799"/>
                </a:lnTo>
                <a:lnTo>
                  <a:pt x="1823345" y="1117599"/>
                </a:lnTo>
                <a:lnTo>
                  <a:pt x="1861261" y="1092199"/>
                </a:lnTo>
                <a:lnTo>
                  <a:pt x="1898982" y="1054099"/>
                </a:lnTo>
                <a:lnTo>
                  <a:pt x="1936506" y="1028699"/>
                </a:lnTo>
                <a:lnTo>
                  <a:pt x="1998586" y="965199"/>
                </a:lnTo>
                <a:lnTo>
                  <a:pt x="2010963" y="952499"/>
                </a:lnTo>
                <a:lnTo>
                  <a:pt x="2047894" y="927099"/>
                </a:lnTo>
                <a:lnTo>
                  <a:pt x="2157491" y="812799"/>
                </a:lnTo>
                <a:lnTo>
                  <a:pt x="2193623" y="787399"/>
                </a:lnTo>
                <a:lnTo>
                  <a:pt x="2301703" y="673099"/>
                </a:lnTo>
                <a:lnTo>
                  <a:pt x="2349156" y="622299"/>
                </a:lnTo>
                <a:lnTo>
                  <a:pt x="2407846" y="558799"/>
                </a:lnTo>
                <a:lnTo>
                  <a:pt x="2477214" y="482599"/>
                </a:lnTo>
                <a:lnTo>
                  <a:pt x="2545461" y="406399"/>
                </a:lnTo>
                <a:lnTo>
                  <a:pt x="2612584" y="330199"/>
                </a:lnTo>
                <a:lnTo>
                  <a:pt x="2678578" y="253999"/>
                </a:lnTo>
                <a:lnTo>
                  <a:pt x="2711151" y="215899"/>
                </a:lnTo>
                <a:lnTo>
                  <a:pt x="2743440" y="177799"/>
                </a:lnTo>
                <a:lnTo>
                  <a:pt x="2775444" y="139699"/>
                </a:lnTo>
                <a:lnTo>
                  <a:pt x="2807164" y="101599"/>
                </a:lnTo>
                <a:lnTo>
                  <a:pt x="2838599" y="63500"/>
                </a:lnTo>
                <a:lnTo>
                  <a:pt x="2869747" y="12700"/>
                </a:lnTo>
                <a:lnTo>
                  <a:pt x="2882058" y="0"/>
                </a:lnTo>
                <a:close/>
              </a:path>
              <a:path w="3329940" h="2921000">
                <a:moveTo>
                  <a:pt x="2645161" y="0"/>
                </a:moveTo>
                <a:lnTo>
                  <a:pt x="2578611" y="88899"/>
                </a:lnTo>
                <a:lnTo>
                  <a:pt x="2511862" y="165099"/>
                </a:lnTo>
                <a:lnTo>
                  <a:pt x="2444016" y="241299"/>
                </a:lnTo>
                <a:lnTo>
                  <a:pt x="2375077" y="317499"/>
                </a:lnTo>
                <a:lnTo>
                  <a:pt x="2340198" y="355599"/>
                </a:lnTo>
                <a:lnTo>
                  <a:pt x="2305048" y="380999"/>
                </a:lnTo>
                <a:lnTo>
                  <a:pt x="2233931" y="457199"/>
                </a:lnTo>
                <a:lnTo>
                  <a:pt x="2161862" y="533399"/>
                </a:lnTo>
                <a:lnTo>
                  <a:pt x="2125519" y="558799"/>
                </a:lnTo>
                <a:lnTo>
                  <a:pt x="2064474" y="622299"/>
                </a:lnTo>
                <a:lnTo>
                  <a:pt x="2015273" y="673099"/>
                </a:lnTo>
                <a:lnTo>
                  <a:pt x="1978120" y="698499"/>
                </a:lnTo>
                <a:lnTo>
                  <a:pt x="1903213" y="774699"/>
                </a:lnTo>
                <a:lnTo>
                  <a:pt x="1865461" y="800099"/>
                </a:lnTo>
                <a:lnTo>
                  <a:pt x="1827510" y="838199"/>
                </a:lnTo>
                <a:lnTo>
                  <a:pt x="1789362" y="863599"/>
                </a:lnTo>
                <a:lnTo>
                  <a:pt x="1751016" y="901699"/>
                </a:lnTo>
                <a:lnTo>
                  <a:pt x="1712475" y="927099"/>
                </a:lnTo>
                <a:lnTo>
                  <a:pt x="1673739" y="965199"/>
                </a:lnTo>
                <a:lnTo>
                  <a:pt x="1634808" y="990599"/>
                </a:lnTo>
                <a:lnTo>
                  <a:pt x="1595683" y="1028699"/>
                </a:lnTo>
                <a:lnTo>
                  <a:pt x="1556365" y="1054099"/>
                </a:lnTo>
                <a:lnTo>
                  <a:pt x="1516856" y="1092199"/>
                </a:lnTo>
                <a:lnTo>
                  <a:pt x="1437263" y="1142999"/>
                </a:lnTo>
                <a:lnTo>
                  <a:pt x="1397182" y="1181099"/>
                </a:lnTo>
                <a:lnTo>
                  <a:pt x="1316453" y="1231899"/>
                </a:lnTo>
                <a:lnTo>
                  <a:pt x="1275807" y="1269999"/>
                </a:lnTo>
                <a:lnTo>
                  <a:pt x="1193956" y="1320799"/>
                </a:lnTo>
                <a:lnTo>
                  <a:pt x="1152752" y="1346199"/>
                </a:lnTo>
                <a:lnTo>
                  <a:pt x="1111364" y="1384299"/>
                </a:lnTo>
                <a:lnTo>
                  <a:pt x="943985" y="1485899"/>
                </a:lnTo>
                <a:lnTo>
                  <a:pt x="644155" y="1663699"/>
                </a:lnTo>
                <a:lnTo>
                  <a:pt x="380325" y="1816099"/>
                </a:lnTo>
                <a:lnTo>
                  <a:pt x="335753" y="1828799"/>
                </a:lnTo>
                <a:lnTo>
                  <a:pt x="201022" y="1904999"/>
                </a:lnTo>
                <a:lnTo>
                  <a:pt x="155776" y="1917699"/>
                </a:lnTo>
                <a:lnTo>
                  <a:pt x="64787" y="1968499"/>
                </a:lnTo>
                <a:lnTo>
                  <a:pt x="19045" y="1981199"/>
                </a:lnTo>
                <a:lnTo>
                  <a:pt x="0" y="1993899"/>
                </a:lnTo>
                <a:lnTo>
                  <a:pt x="0" y="1981199"/>
                </a:lnTo>
                <a:lnTo>
                  <a:pt x="16838" y="1981199"/>
                </a:lnTo>
                <a:lnTo>
                  <a:pt x="62567" y="1955799"/>
                </a:lnTo>
                <a:lnTo>
                  <a:pt x="108128" y="1943099"/>
                </a:lnTo>
                <a:lnTo>
                  <a:pt x="243794" y="1866899"/>
                </a:lnTo>
                <a:lnTo>
                  <a:pt x="288675" y="1854199"/>
                </a:lnTo>
                <a:lnTo>
                  <a:pt x="466479" y="1752599"/>
                </a:lnTo>
                <a:lnTo>
                  <a:pt x="510496" y="1739899"/>
                </a:lnTo>
                <a:lnTo>
                  <a:pt x="641498" y="1663699"/>
                </a:lnTo>
                <a:lnTo>
                  <a:pt x="940958" y="1485899"/>
                </a:lnTo>
                <a:lnTo>
                  <a:pt x="983019" y="1460499"/>
                </a:lnTo>
                <a:lnTo>
                  <a:pt x="1024899" y="1422399"/>
                </a:lnTo>
                <a:lnTo>
                  <a:pt x="1190586" y="1320799"/>
                </a:lnTo>
                <a:lnTo>
                  <a:pt x="1231547" y="1295399"/>
                </a:lnTo>
                <a:lnTo>
                  <a:pt x="1272323" y="1257299"/>
                </a:lnTo>
                <a:lnTo>
                  <a:pt x="1353315" y="1206499"/>
                </a:lnTo>
                <a:lnTo>
                  <a:pt x="1393530" y="1168399"/>
                </a:lnTo>
                <a:lnTo>
                  <a:pt x="1473396" y="1117599"/>
                </a:lnTo>
                <a:lnTo>
                  <a:pt x="1513045" y="1079499"/>
                </a:lnTo>
                <a:lnTo>
                  <a:pt x="1552504" y="1054099"/>
                </a:lnTo>
                <a:lnTo>
                  <a:pt x="1591773" y="1015999"/>
                </a:lnTo>
                <a:lnTo>
                  <a:pt x="1630850" y="990599"/>
                </a:lnTo>
                <a:lnTo>
                  <a:pt x="1669735" y="952499"/>
                </a:lnTo>
                <a:lnTo>
                  <a:pt x="1708428" y="927099"/>
                </a:lnTo>
                <a:lnTo>
                  <a:pt x="1746928" y="888999"/>
                </a:lnTo>
                <a:lnTo>
                  <a:pt x="1785234" y="863599"/>
                </a:lnTo>
                <a:lnTo>
                  <a:pt x="1823345" y="825499"/>
                </a:lnTo>
                <a:lnTo>
                  <a:pt x="1861261" y="800099"/>
                </a:lnTo>
                <a:lnTo>
                  <a:pt x="1936506" y="723899"/>
                </a:lnTo>
                <a:lnTo>
                  <a:pt x="1973833" y="698499"/>
                </a:lnTo>
                <a:lnTo>
                  <a:pt x="2047894" y="622299"/>
                </a:lnTo>
                <a:lnTo>
                  <a:pt x="2084626" y="596899"/>
                </a:lnTo>
                <a:lnTo>
                  <a:pt x="2193623" y="482599"/>
                </a:lnTo>
                <a:lnTo>
                  <a:pt x="2229553" y="457199"/>
                </a:lnTo>
                <a:lnTo>
                  <a:pt x="2300669" y="380999"/>
                </a:lnTo>
                <a:lnTo>
                  <a:pt x="2359073" y="317499"/>
                </a:lnTo>
                <a:lnTo>
                  <a:pt x="2405305" y="266699"/>
                </a:lnTo>
                <a:lnTo>
                  <a:pt x="2473698" y="190499"/>
                </a:lnTo>
                <a:lnTo>
                  <a:pt x="2507484" y="152399"/>
                </a:lnTo>
                <a:lnTo>
                  <a:pt x="2540996" y="126999"/>
                </a:lnTo>
                <a:lnTo>
                  <a:pt x="2607195" y="50800"/>
                </a:lnTo>
                <a:lnTo>
                  <a:pt x="2639881" y="12700"/>
                </a:lnTo>
                <a:lnTo>
                  <a:pt x="2645161" y="0"/>
                </a:lnTo>
                <a:close/>
              </a:path>
              <a:path w="3329940" h="2921000">
                <a:moveTo>
                  <a:pt x="2344841" y="0"/>
                </a:moveTo>
                <a:lnTo>
                  <a:pt x="2353377" y="0"/>
                </a:lnTo>
                <a:lnTo>
                  <a:pt x="2340198" y="12700"/>
                </a:lnTo>
                <a:lnTo>
                  <a:pt x="2269625" y="88899"/>
                </a:lnTo>
                <a:lnTo>
                  <a:pt x="2197999" y="165099"/>
                </a:lnTo>
                <a:lnTo>
                  <a:pt x="2161862" y="190499"/>
                </a:lnTo>
                <a:lnTo>
                  <a:pt x="2052224" y="304799"/>
                </a:lnTo>
                <a:lnTo>
                  <a:pt x="2015273" y="330199"/>
                </a:lnTo>
                <a:lnTo>
                  <a:pt x="1940767" y="406399"/>
                </a:lnTo>
                <a:lnTo>
                  <a:pt x="1903213" y="431799"/>
                </a:lnTo>
                <a:lnTo>
                  <a:pt x="1865461" y="469899"/>
                </a:lnTo>
                <a:lnTo>
                  <a:pt x="1827510" y="495299"/>
                </a:lnTo>
                <a:lnTo>
                  <a:pt x="1751016" y="571499"/>
                </a:lnTo>
                <a:lnTo>
                  <a:pt x="1712475" y="596899"/>
                </a:lnTo>
                <a:lnTo>
                  <a:pt x="1673739" y="634999"/>
                </a:lnTo>
                <a:lnTo>
                  <a:pt x="1634808" y="660399"/>
                </a:lnTo>
                <a:lnTo>
                  <a:pt x="1595683" y="698499"/>
                </a:lnTo>
                <a:lnTo>
                  <a:pt x="1516856" y="749299"/>
                </a:lnTo>
                <a:lnTo>
                  <a:pt x="1477155" y="787399"/>
                </a:lnTo>
                <a:lnTo>
                  <a:pt x="1397182" y="838199"/>
                </a:lnTo>
                <a:lnTo>
                  <a:pt x="1356911" y="876299"/>
                </a:lnTo>
                <a:lnTo>
                  <a:pt x="1275807" y="927099"/>
                </a:lnTo>
                <a:lnTo>
                  <a:pt x="1234974" y="965199"/>
                </a:lnTo>
                <a:lnTo>
                  <a:pt x="1111364" y="1041399"/>
                </a:lnTo>
                <a:lnTo>
                  <a:pt x="1069793" y="1079499"/>
                </a:lnTo>
                <a:lnTo>
                  <a:pt x="986102" y="1130299"/>
                </a:lnTo>
                <a:lnTo>
                  <a:pt x="665837" y="1320799"/>
                </a:lnTo>
                <a:lnTo>
                  <a:pt x="468958" y="1435099"/>
                </a:lnTo>
                <a:lnTo>
                  <a:pt x="424727" y="1447799"/>
                </a:lnTo>
                <a:lnTo>
                  <a:pt x="246100" y="1549399"/>
                </a:lnTo>
                <a:lnTo>
                  <a:pt x="201022" y="1562099"/>
                </a:lnTo>
                <a:lnTo>
                  <a:pt x="110365" y="1612899"/>
                </a:lnTo>
                <a:lnTo>
                  <a:pt x="64787" y="1625599"/>
                </a:lnTo>
                <a:lnTo>
                  <a:pt x="19045" y="1650999"/>
                </a:lnTo>
                <a:lnTo>
                  <a:pt x="0" y="1663699"/>
                </a:lnTo>
                <a:lnTo>
                  <a:pt x="0" y="1650999"/>
                </a:lnTo>
                <a:lnTo>
                  <a:pt x="16838" y="1650999"/>
                </a:lnTo>
                <a:lnTo>
                  <a:pt x="108128" y="1600199"/>
                </a:lnTo>
                <a:lnTo>
                  <a:pt x="153520" y="1587499"/>
                </a:lnTo>
                <a:lnTo>
                  <a:pt x="288675" y="1511299"/>
                </a:lnTo>
                <a:lnTo>
                  <a:pt x="333385" y="1498599"/>
                </a:lnTo>
                <a:lnTo>
                  <a:pt x="510496" y="1396999"/>
                </a:lnTo>
                <a:lnTo>
                  <a:pt x="554339" y="1384299"/>
                </a:lnTo>
                <a:lnTo>
                  <a:pt x="663156" y="1320799"/>
                </a:lnTo>
                <a:lnTo>
                  <a:pt x="940958" y="1155699"/>
                </a:lnTo>
                <a:lnTo>
                  <a:pt x="983019" y="1117599"/>
                </a:lnTo>
                <a:lnTo>
                  <a:pt x="1190586" y="990599"/>
                </a:lnTo>
                <a:lnTo>
                  <a:pt x="1231547" y="952499"/>
                </a:lnTo>
                <a:lnTo>
                  <a:pt x="1312912" y="901699"/>
                </a:lnTo>
                <a:lnTo>
                  <a:pt x="1353315" y="863599"/>
                </a:lnTo>
                <a:lnTo>
                  <a:pt x="1433557" y="812799"/>
                </a:lnTo>
                <a:lnTo>
                  <a:pt x="1473396" y="774699"/>
                </a:lnTo>
                <a:lnTo>
                  <a:pt x="1552504" y="723899"/>
                </a:lnTo>
                <a:lnTo>
                  <a:pt x="1591773" y="685799"/>
                </a:lnTo>
                <a:lnTo>
                  <a:pt x="1630850" y="660399"/>
                </a:lnTo>
                <a:lnTo>
                  <a:pt x="1669735" y="622299"/>
                </a:lnTo>
                <a:lnTo>
                  <a:pt x="1708428" y="596899"/>
                </a:lnTo>
                <a:lnTo>
                  <a:pt x="1746928" y="558799"/>
                </a:lnTo>
                <a:lnTo>
                  <a:pt x="1785234" y="533399"/>
                </a:lnTo>
                <a:lnTo>
                  <a:pt x="1861261" y="457199"/>
                </a:lnTo>
                <a:lnTo>
                  <a:pt x="1898982" y="431799"/>
                </a:lnTo>
                <a:lnTo>
                  <a:pt x="1936506" y="393699"/>
                </a:lnTo>
                <a:lnTo>
                  <a:pt x="1973833" y="368299"/>
                </a:lnTo>
                <a:lnTo>
                  <a:pt x="2023273" y="317499"/>
                </a:lnTo>
                <a:lnTo>
                  <a:pt x="2084626" y="253999"/>
                </a:lnTo>
                <a:lnTo>
                  <a:pt x="2121159" y="228599"/>
                </a:lnTo>
                <a:lnTo>
                  <a:pt x="2229553" y="114299"/>
                </a:lnTo>
                <a:lnTo>
                  <a:pt x="2265247" y="88899"/>
                </a:lnTo>
                <a:lnTo>
                  <a:pt x="2335820" y="12700"/>
                </a:lnTo>
                <a:lnTo>
                  <a:pt x="2344841" y="0"/>
                </a:lnTo>
                <a:close/>
              </a:path>
              <a:path w="3329940" h="2921000">
                <a:moveTo>
                  <a:pt x="1993811" y="0"/>
                </a:moveTo>
                <a:lnTo>
                  <a:pt x="2005274" y="0"/>
                </a:lnTo>
                <a:lnTo>
                  <a:pt x="1978120" y="25400"/>
                </a:lnTo>
                <a:lnTo>
                  <a:pt x="1940767" y="63499"/>
                </a:lnTo>
                <a:lnTo>
                  <a:pt x="1903213" y="88899"/>
                </a:lnTo>
                <a:lnTo>
                  <a:pt x="1827510" y="165099"/>
                </a:lnTo>
                <a:lnTo>
                  <a:pt x="1789362" y="190499"/>
                </a:lnTo>
                <a:lnTo>
                  <a:pt x="1751016" y="228599"/>
                </a:lnTo>
                <a:lnTo>
                  <a:pt x="1712475" y="253999"/>
                </a:lnTo>
                <a:lnTo>
                  <a:pt x="1673739" y="292099"/>
                </a:lnTo>
                <a:lnTo>
                  <a:pt x="1634808" y="317499"/>
                </a:lnTo>
                <a:lnTo>
                  <a:pt x="1595683" y="355599"/>
                </a:lnTo>
                <a:lnTo>
                  <a:pt x="1556365" y="380999"/>
                </a:lnTo>
                <a:lnTo>
                  <a:pt x="1516856" y="419099"/>
                </a:lnTo>
                <a:lnTo>
                  <a:pt x="1437263" y="469899"/>
                </a:lnTo>
                <a:lnTo>
                  <a:pt x="1397182" y="507999"/>
                </a:lnTo>
                <a:lnTo>
                  <a:pt x="1316453" y="558799"/>
                </a:lnTo>
                <a:lnTo>
                  <a:pt x="1275807" y="596899"/>
                </a:lnTo>
                <a:lnTo>
                  <a:pt x="1234974" y="622299"/>
                </a:lnTo>
                <a:lnTo>
                  <a:pt x="1111364" y="698499"/>
                </a:lnTo>
                <a:lnTo>
                  <a:pt x="1069793" y="736599"/>
                </a:lnTo>
                <a:lnTo>
                  <a:pt x="986102" y="787399"/>
                </a:lnTo>
                <a:lnTo>
                  <a:pt x="687519" y="965199"/>
                </a:lnTo>
                <a:lnTo>
                  <a:pt x="424727" y="1117599"/>
                </a:lnTo>
                <a:lnTo>
                  <a:pt x="380325" y="1130299"/>
                </a:lnTo>
                <a:lnTo>
                  <a:pt x="246100" y="1206499"/>
                </a:lnTo>
                <a:lnTo>
                  <a:pt x="201022" y="1219199"/>
                </a:lnTo>
                <a:lnTo>
                  <a:pt x="110365" y="1269999"/>
                </a:lnTo>
                <a:lnTo>
                  <a:pt x="64787" y="1282699"/>
                </a:lnTo>
                <a:lnTo>
                  <a:pt x="19045" y="1308099"/>
                </a:lnTo>
                <a:lnTo>
                  <a:pt x="0" y="1320799"/>
                </a:lnTo>
                <a:lnTo>
                  <a:pt x="0" y="1308099"/>
                </a:lnTo>
                <a:lnTo>
                  <a:pt x="16838" y="1308099"/>
                </a:lnTo>
                <a:lnTo>
                  <a:pt x="108128" y="1257299"/>
                </a:lnTo>
                <a:lnTo>
                  <a:pt x="153520" y="1244599"/>
                </a:lnTo>
                <a:lnTo>
                  <a:pt x="288675" y="1168399"/>
                </a:lnTo>
                <a:lnTo>
                  <a:pt x="333385" y="1155699"/>
                </a:lnTo>
                <a:lnTo>
                  <a:pt x="554339" y="1028699"/>
                </a:lnTo>
                <a:lnTo>
                  <a:pt x="598007" y="1015999"/>
                </a:lnTo>
                <a:lnTo>
                  <a:pt x="684813" y="965199"/>
                </a:lnTo>
                <a:lnTo>
                  <a:pt x="940958" y="812799"/>
                </a:lnTo>
                <a:lnTo>
                  <a:pt x="983019" y="774699"/>
                </a:lnTo>
                <a:lnTo>
                  <a:pt x="1190586" y="647699"/>
                </a:lnTo>
                <a:lnTo>
                  <a:pt x="1231547" y="609599"/>
                </a:lnTo>
                <a:lnTo>
                  <a:pt x="1312912" y="558799"/>
                </a:lnTo>
                <a:lnTo>
                  <a:pt x="1353315" y="520699"/>
                </a:lnTo>
                <a:lnTo>
                  <a:pt x="1433557" y="469899"/>
                </a:lnTo>
                <a:lnTo>
                  <a:pt x="1473396" y="431799"/>
                </a:lnTo>
                <a:lnTo>
                  <a:pt x="1552504" y="380999"/>
                </a:lnTo>
                <a:lnTo>
                  <a:pt x="1591773" y="342899"/>
                </a:lnTo>
                <a:lnTo>
                  <a:pt x="1630850" y="317499"/>
                </a:lnTo>
                <a:lnTo>
                  <a:pt x="1669735" y="279399"/>
                </a:lnTo>
                <a:lnTo>
                  <a:pt x="1708428" y="253999"/>
                </a:lnTo>
                <a:lnTo>
                  <a:pt x="1746928" y="215899"/>
                </a:lnTo>
                <a:lnTo>
                  <a:pt x="1785234" y="190499"/>
                </a:lnTo>
                <a:lnTo>
                  <a:pt x="1861261" y="114299"/>
                </a:lnTo>
                <a:lnTo>
                  <a:pt x="1898982" y="88899"/>
                </a:lnTo>
                <a:lnTo>
                  <a:pt x="1936506" y="50800"/>
                </a:lnTo>
                <a:lnTo>
                  <a:pt x="1973833" y="25400"/>
                </a:lnTo>
                <a:lnTo>
                  <a:pt x="1993811" y="0"/>
                </a:lnTo>
                <a:close/>
              </a:path>
              <a:path w="3329940" h="2921000">
                <a:moveTo>
                  <a:pt x="1578089" y="0"/>
                </a:moveTo>
                <a:lnTo>
                  <a:pt x="1587530" y="0"/>
                </a:lnTo>
                <a:lnTo>
                  <a:pt x="1556365" y="25400"/>
                </a:lnTo>
                <a:lnTo>
                  <a:pt x="1516856" y="50799"/>
                </a:lnTo>
                <a:lnTo>
                  <a:pt x="1477155" y="88899"/>
                </a:lnTo>
                <a:lnTo>
                  <a:pt x="1437263" y="114299"/>
                </a:lnTo>
                <a:lnTo>
                  <a:pt x="1397182" y="152399"/>
                </a:lnTo>
                <a:lnTo>
                  <a:pt x="1275807" y="228599"/>
                </a:lnTo>
                <a:lnTo>
                  <a:pt x="1234974" y="266699"/>
                </a:lnTo>
                <a:lnTo>
                  <a:pt x="1152752" y="317499"/>
                </a:lnTo>
                <a:lnTo>
                  <a:pt x="1111364" y="342899"/>
                </a:lnTo>
                <a:lnTo>
                  <a:pt x="1069793" y="380999"/>
                </a:lnTo>
                <a:lnTo>
                  <a:pt x="986102" y="431799"/>
                </a:lnTo>
                <a:lnTo>
                  <a:pt x="665837" y="622299"/>
                </a:lnTo>
                <a:lnTo>
                  <a:pt x="424727" y="761999"/>
                </a:lnTo>
                <a:lnTo>
                  <a:pt x="380325" y="774699"/>
                </a:lnTo>
                <a:lnTo>
                  <a:pt x="246100" y="850899"/>
                </a:lnTo>
                <a:lnTo>
                  <a:pt x="201022" y="863599"/>
                </a:lnTo>
                <a:lnTo>
                  <a:pt x="110365" y="914399"/>
                </a:lnTo>
                <a:lnTo>
                  <a:pt x="64787" y="927099"/>
                </a:lnTo>
                <a:lnTo>
                  <a:pt x="19045" y="952499"/>
                </a:lnTo>
                <a:lnTo>
                  <a:pt x="0" y="965199"/>
                </a:lnTo>
                <a:lnTo>
                  <a:pt x="0" y="952499"/>
                </a:lnTo>
                <a:lnTo>
                  <a:pt x="16838" y="952499"/>
                </a:lnTo>
                <a:lnTo>
                  <a:pt x="108128" y="901699"/>
                </a:lnTo>
                <a:lnTo>
                  <a:pt x="153520" y="888999"/>
                </a:lnTo>
                <a:lnTo>
                  <a:pt x="243794" y="838199"/>
                </a:lnTo>
                <a:lnTo>
                  <a:pt x="288675" y="825499"/>
                </a:lnTo>
                <a:lnTo>
                  <a:pt x="510496" y="698499"/>
                </a:lnTo>
                <a:lnTo>
                  <a:pt x="554339" y="685799"/>
                </a:lnTo>
                <a:lnTo>
                  <a:pt x="663156" y="622299"/>
                </a:lnTo>
                <a:lnTo>
                  <a:pt x="983019" y="431799"/>
                </a:lnTo>
                <a:lnTo>
                  <a:pt x="1024899" y="393699"/>
                </a:lnTo>
                <a:lnTo>
                  <a:pt x="1149440" y="317499"/>
                </a:lnTo>
                <a:lnTo>
                  <a:pt x="1190586" y="292099"/>
                </a:lnTo>
                <a:lnTo>
                  <a:pt x="1231547" y="253999"/>
                </a:lnTo>
                <a:lnTo>
                  <a:pt x="1353315" y="177799"/>
                </a:lnTo>
                <a:lnTo>
                  <a:pt x="1393530" y="139699"/>
                </a:lnTo>
                <a:lnTo>
                  <a:pt x="1433557" y="114299"/>
                </a:lnTo>
                <a:lnTo>
                  <a:pt x="1473396" y="76199"/>
                </a:lnTo>
                <a:lnTo>
                  <a:pt x="1552504" y="25400"/>
                </a:lnTo>
                <a:lnTo>
                  <a:pt x="1578089" y="0"/>
                </a:lnTo>
                <a:close/>
              </a:path>
              <a:path w="3329940" h="2921000">
                <a:moveTo>
                  <a:pt x="1120095" y="0"/>
                </a:moveTo>
                <a:lnTo>
                  <a:pt x="1129853" y="0"/>
                </a:lnTo>
                <a:lnTo>
                  <a:pt x="1111364" y="12700"/>
                </a:lnTo>
                <a:lnTo>
                  <a:pt x="1028038" y="63499"/>
                </a:lnTo>
                <a:lnTo>
                  <a:pt x="986102" y="101599"/>
                </a:lnTo>
                <a:lnTo>
                  <a:pt x="943985" y="126999"/>
                </a:lnTo>
                <a:lnTo>
                  <a:pt x="622386" y="317499"/>
                </a:lnTo>
                <a:lnTo>
                  <a:pt x="556903" y="355599"/>
                </a:lnTo>
                <a:lnTo>
                  <a:pt x="513017" y="368299"/>
                </a:lnTo>
                <a:lnTo>
                  <a:pt x="291011" y="495299"/>
                </a:lnTo>
                <a:lnTo>
                  <a:pt x="246100" y="507999"/>
                </a:lnTo>
                <a:lnTo>
                  <a:pt x="155776" y="558799"/>
                </a:lnTo>
                <a:lnTo>
                  <a:pt x="110365" y="571499"/>
                </a:lnTo>
                <a:lnTo>
                  <a:pt x="19045" y="622299"/>
                </a:lnTo>
                <a:lnTo>
                  <a:pt x="0" y="622299"/>
                </a:lnTo>
                <a:lnTo>
                  <a:pt x="16838" y="609599"/>
                </a:lnTo>
                <a:lnTo>
                  <a:pt x="62567" y="596899"/>
                </a:lnTo>
                <a:lnTo>
                  <a:pt x="153520" y="546099"/>
                </a:lnTo>
                <a:lnTo>
                  <a:pt x="198742" y="533399"/>
                </a:lnTo>
                <a:lnTo>
                  <a:pt x="333385" y="457199"/>
                </a:lnTo>
                <a:lnTo>
                  <a:pt x="377923" y="444499"/>
                </a:lnTo>
                <a:lnTo>
                  <a:pt x="598007" y="317499"/>
                </a:lnTo>
                <a:lnTo>
                  <a:pt x="898716" y="139699"/>
                </a:lnTo>
                <a:lnTo>
                  <a:pt x="1108109" y="12700"/>
                </a:lnTo>
                <a:lnTo>
                  <a:pt x="1120095" y="0"/>
                </a:lnTo>
                <a:close/>
              </a:path>
              <a:path w="3329940" h="2921000">
                <a:moveTo>
                  <a:pt x="0" y="63499"/>
                </a:moveTo>
                <a:lnTo>
                  <a:pt x="0" y="317499"/>
                </a:lnTo>
                <a:lnTo>
                  <a:pt x="0" y="63499"/>
                </a:lnTo>
                <a:close/>
              </a:path>
              <a:path w="3329940" h="2921000">
                <a:moveTo>
                  <a:pt x="608543" y="0"/>
                </a:moveTo>
                <a:lnTo>
                  <a:pt x="618940" y="0"/>
                </a:lnTo>
                <a:lnTo>
                  <a:pt x="600616" y="12699"/>
                </a:lnTo>
                <a:lnTo>
                  <a:pt x="468958" y="88899"/>
                </a:lnTo>
                <a:lnTo>
                  <a:pt x="424727" y="101599"/>
                </a:lnTo>
                <a:lnTo>
                  <a:pt x="291011" y="177799"/>
                </a:lnTo>
                <a:lnTo>
                  <a:pt x="246100" y="190499"/>
                </a:lnTo>
                <a:lnTo>
                  <a:pt x="110365" y="266699"/>
                </a:lnTo>
                <a:lnTo>
                  <a:pt x="64787" y="279399"/>
                </a:lnTo>
                <a:lnTo>
                  <a:pt x="19045" y="304799"/>
                </a:lnTo>
                <a:lnTo>
                  <a:pt x="0" y="317499"/>
                </a:lnTo>
                <a:lnTo>
                  <a:pt x="0" y="304799"/>
                </a:lnTo>
                <a:lnTo>
                  <a:pt x="16838" y="304799"/>
                </a:lnTo>
                <a:lnTo>
                  <a:pt x="108128" y="253999"/>
                </a:lnTo>
                <a:lnTo>
                  <a:pt x="153520" y="241299"/>
                </a:lnTo>
                <a:lnTo>
                  <a:pt x="288675" y="165099"/>
                </a:lnTo>
                <a:lnTo>
                  <a:pt x="333385" y="152399"/>
                </a:lnTo>
                <a:lnTo>
                  <a:pt x="554339" y="25399"/>
                </a:lnTo>
                <a:lnTo>
                  <a:pt x="598007" y="12699"/>
                </a:lnTo>
                <a:lnTo>
                  <a:pt x="608543" y="0"/>
                </a:lnTo>
                <a:close/>
              </a:path>
              <a:path w="3329940" h="2921000">
                <a:moveTo>
                  <a:pt x="0" y="114299"/>
                </a:moveTo>
                <a:lnTo>
                  <a:pt x="0" y="126999"/>
                </a:lnTo>
                <a:lnTo>
                  <a:pt x="0" y="114299"/>
                </a:lnTo>
                <a:close/>
              </a:path>
              <a:path w="3329940" h="2921000">
                <a:moveTo>
                  <a:pt x="0" y="76199"/>
                </a:moveTo>
                <a:lnTo>
                  <a:pt x="0" y="88899"/>
                </a:lnTo>
                <a:lnTo>
                  <a:pt x="0" y="76199"/>
                </a:lnTo>
                <a:close/>
              </a:path>
              <a:path w="3329940" h="2921000">
                <a:moveTo>
                  <a:pt x="0" y="76199"/>
                </a:moveTo>
                <a:lnTo>
                  <a:pt x="0" y="88899"/>
                </a:lnTo>
                <a:lnTo>
                  <a:pt x="0" y="76199"/>
                </a:lnTo>
                <a:close/>
              </a:path>
            </a:pathLst>
          </a:custGeom>
          <a:solidFill>
            <a:srgbClr val="72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35300" y="211424"/>
            <a:ext cx="12344400" cy="2324100"/>
            <a:chOff x="5435300" y="211424"/>
            <a:chExt cx="12344400" cy="2324100"/>
          </a:xfrm>
        </p:grpSpPr>
        <p:sp>
          <p:nvSpPr>
            <p:cNvPr id="5" name="object 5"/>
            <p:cNvSpPr/>
            <p:nvPr/>
          </p:nvSpPr>
          <p:spPr>
            <a:xfrm>
              <a:off x="6729586" y="575693"/>
              <a:ext cx="690880" cy="19050"/>
            </a:xfrm>
            <a:custGeom>
              <a:avLst/>
              <a:gdLst/>
              <a:ahLst/>
              <a:cxnLst/>
              <a:rect l="l" t="t" r="r" b="b"/>
              <a:pathLst>
                <a:path w="690879" h="19050">
                  <a:moveTo>
                    <a:pt x="690538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90538" y="0"/>
                  </a:lnTo>
                  <a:lnTo>
                    <a:pt x="690538" y="190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3387" y="249511"/>
              <a:ext cx="12268200" cy="2247900"/>
            </a:xfrm>
            <a:custGeom>
              <a:avLst/>
              <a:gdLst/>
              <a:ahLst/>
              <a:cxnLst/>
              <a:rect l="l" t="t" r="r" b="b"/>
              <a:pathLst>
                <a:path w="12268200" h="2247900">
                  <a:moveTo>
                    <a:pt x="0" y="0"/>
                  </a:moveTo>
                  <a:lnTo>
                    <a:pt x="12267859" y="0"/>
                  </a:lnTo>
                  <a:lnTo>
                    <a:pt x="12267859" y="2247900"/>
                  </a:lnTo>
                  <a:lnTo>
                    <a:pt x="0" y="2247900"/>
                  </a:lnTo>
                  <a:lnTo>
                    <a:pt x="0" y="0"/>
                  </a:lnTo>
                  <a:close/>
                </a:path>
              </a:pathLst>
            </a:custGeom>
            <a:ln w="76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8469" y="2603053"/>
            <a:ext cx="12677775" cy="3181350"/>
            <a:chOff x="748469" y="2603053"/>
            <a:chExt cx="12677775" cy="31813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323" y="4284496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323" y="5008396"/>
              <a:ext cx="95250" cy="95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6533" y="2641117"/>
              <a:ext cx="12601575" cy="3105150"/>
            </a:xfrm>
            <a:custGeom>
              <a:avLst/>
              <a:gdLst/>
              <a:ahLst/>
              <a:cxnLst/>
              <a:rect l="l" t="t" r="r" b="b"/>
              <a:pathLst>
                <a:path w="12601575" h="3105150">
                  <a:moveTo>
                    <a:pt x="0" y="0"/>
                  </a:moveTo>
                  <a:lnTo>
                    <a:pt x="12601512" y="0"/>
                  </a:lnTo>
                  <a:lnTo>
                    <a:pt x="12601512" y="3105150"/>
                  </a:lnTo>
                  <a:lnTo>
                    <a:pt x="0" y="3105150"/>
                  </a:lnTo>
                  <a:lnTo>
                    <a:pt x="0" y="0"/>
                  </a:lnTo>
                  <a:close/>
                </a:path>
              </a:pathLst>
            </a:custGeom>
            <a:ln w="76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51346" y="7981015"/>
            <a:ext cx="12534900" cy="2114550"/>
          </a:xfrm>
          <a:custGeom>
            <a:avLst/>
            <a:gdLst/>
            <a:ahLst/>
            <a:cxnLst/>
            <a:rect l="l" t="t" r="r" b="b"/>
            <a:pathLst>
              <a:path w="12534900" h="2114550">
                <a:moveTo>
                  <a:pt x="0" y="0"/>
                </a:moveTo>
                <a:lnTo>
                  <a:pt x="12534301" y="0"/>
                </a:lnTo>
                <a:lnTo>
                  <a:pt x="12534301" y="2114550"/>
                </a:lnTo>
                <a:lnTo>
                  <a:pt x="0" y="2114550"/>
                </a:lnTo>
                <a:lnTo>
                  <a:pt x="0" y="0"/>
                </a:lnTo>
                <a:close/>
              </a:path>
            </a:pathLst>
          </a:custGeom>
          <a:ln w="762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5022" y="254384"/>
            <a:ext cx="16745585" cy="959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935" marR="5080">
              <a:lnSpc>
                <a:spcPct val="107100"/>
              </a:lnSpc>
              <a:spcBef>
                <a:spcPts val="100"/>
              </a:spcBef>
            </a:pPr>
            <a:r>
              <a:rPr sz="2100" b="1" u="heavy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Feed</a:t>
            </a:r>
            <a:r>
              <a:rPr sz="2100" b="1" u="heavy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100" b="1" u="heavy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sz="2100" b="1" spc="-30" dirty="0">
                <a:latin typeface="Tahoma"/>
                <a:cs typeface="Tahoma"/>
              </a:rPr>
              <a:t>pacer</a:t>
            </a:r>
            <a:r>
              <a:rPr sz="2100" spc="-30" dirty="0">
                <a:latin typeface="Verdana"/>
                <a:cs typeface="Verdana"/>
              </a:rPr>
              <a:t>: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The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feed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spacer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is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net-like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material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or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spacer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that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is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placed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at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beginning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of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spiral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wound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25" dirty="0">
                <a:latin typeface="Verdana"/>
                <a:cs typeface="Verdana"/>
              </a:rPr>
              <a:t>matrix.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20" dirty="0">
                <a:latin typeface="Verdana"/>
                <a:cs typeface="Verdana"/>
              </a:rPr>
              <a:t>Its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primary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purpose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is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to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0" dirty="0">
                <a:latin typeface="Verdana"/>
                <a:cs typeface="Verdana"/>
              </a:rPr>
              <a:t>maintain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small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gap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or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space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between </a:t>
            </a:r>
            <a:r>
              <a:rPr sz="2100" spc="1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flat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membrane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sheet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and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feed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side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of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module.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This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gap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allows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the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feed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solution </a:t>
            </a:r>
            <a:r>
              <a:rPr sz="2100" spc="-2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to </a:t>
            </a:r>
            <a:r>
              <a:rPr sz="2100" spc="15" dirty="0">
                <a:latin typeface="Verdana"/>
                <a:cs typeface="Verdana"/>
              </a:rPr>
              <a:t>flow </a:t>
            </a:r>
            <a:r>
              <a:rPr sz="2100" spc="-40" dirty="0">
                <a:latin typeface="Verdana"/>
                <a:cs typeface="Verdana"/>
              </a:rPr>
              <a:t>evenly </a:t>
            </a:r>
            <a:r>
              <a:rPr sz="2100" spc="30" dirty="0">
                <a:latin typeface="Verdana"/>
                <a:cs typeface="Verdana"/>
              </a:rPr>
              <a:t>across </a:t>
            </a:r>
            <a:r>
              <a:rPr sz="2100" spc="-40" dirty="0">
                <a:latin typeface="Verdana"/>
                <a:cs typeface="Verdana"/>
              </a:rPr>
              <a:t>the </a:t>
            </a:r>
            <a:r>
              <a:rPr sz="2100" dirty="0">
                <a:latin typeface="Verdana"/>
                <a:cs typeface="Verdana"/>
              </a:rPr>
              <a:t>surface </a:t>
            </a:r>
            <a:r>
              <a:rPr sz="2100" spc="35" dirty="0">
                <a:latin typeface="Verdana"/>
                <a:cs typeface="Verdana"/>
              </a:rPr>
              <a:t>of </a:t>
            </a:r>
            <a:r>
              <a:rPr sz="2100" spc="-40" dirty="0">
                <a:latin typeface="Verdana"/>
                <a:cs typeface="Verdana"/>
              </a:rPr>
              <a:t>the </a:t>
            </a:r>
            <a:r>
              <a:rPr sz="2100" spc="-80" dirty="0">
                <a:latin typeface="Verdana"/>
                <a:cs typeface="Verdana"/>
              </a:rPr>
              <a:t>membrane. </a:t>
            </a:r>
            <a:r>
              <a:rPr sz="2100" spc="-35" dirty="0">
                <a:latin typeface="Verdana"/>
                <a:cs typeface="Verdana"/>
              </a:rPr>
              <a:t>Common </a:t>
            </a:r>
            <a:r>
              <a:rPr sz="2100" spc="-50" dirty="0">
                <a:latin typeface="Verdana"/>
                <a:cs typeface="Verdana"/>
              </a:rPr>
              <a:t>materials </a:t>
            </a:r>
            <a:r>
              <a:rPr sz="2100" spc="-25" dirty="0">
                <a:latin typeface="Verdana"/>
                <a:cs typeface="Verdana"/>
              </a:rPr>
              <a:t>for </a:t>
            </a:r>
            <a:r>
              <a:rPr sz="2100" spc="40" dirty="0">
                <a:latin typeface="Verdana"/>
                <a:cs typeface="Verdana"/>
              </a:rPr>
              <a:t>feed </a:t>
            </a:r>
            <a:r>
              <a:rPr sz="2100" spc="30" dirty="0">
                <a:latin typeface="Verdana"/>
                <a:cs typeface="Verdana"/>
              </a:rPr>
              <a:t>spacers </a:t>
            </a:r>
            <a:r>
              <a:rPr sz="2100" spc="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include </a:t>
            </a:r>
            <a:r>
              <a:rPr sz="2100" spc="15" dirty="0">
                <a:latin typeface="Verdana"/>
                <a:cs typeface="Verdana"/>
              </a:rPr>
              <a:t>plastics </a:t>
            </a:r>
            <a:r>
              <a:rPr sz="2100" spc="-30" dirty="0">
                <a:latin typeface="Verdana"/>
                <a:cs typeface="Verdana"/>
              </a:rPr>
              <a:t>like </a:t>
            </a:r>
            <a:r>
              <a:rPr sz="2100" spc="-15" dirty="0">
                <a:latin typeface="Verdana"/>
                <a:cs typeface="Verdana"/>
              </a:rPr>
              <a:t>polyethylene </a:t>
            </a:r>
            <a:r>
              <a:rPr sz="2100" spc="-35" dirty="0">
                <a:latin typeface="Verdana"/>
                <a:cs typeface="Verdana"/>
              </a:rPr>
              <a:t>or </a:t>
            </a:r>
            <a:r>
              <a:rPr sz="2100" spc="-20" dirty="0">
                <a:latin typeface="Verdana"/>
                <a:cs typeface="Verdana"/>
              </a:rPr>
              <a:t>polypropylene, </a:t>
            </a:r>
            <a:r>
              <a:rPr sz="2100" spc="-35" dirty="0">
                <a:latin typeface="Verdana"/>
                <a:cs typeface="Verdana"/>
              </a:rPr>
              <a:t>which </a:t>
            </a:r>
            <a:r>
              <a:rPr sz="2100" spc="-40" dirty="0">
                <a:latin typeface="Verdana"/>
                <a:cs typeface="Verdana"/>
              </a:rPr>
              <a:t>are </a:t>
            </a:r>
            <a:r>
              <a:rPr sz="2100" spc="-30" dirty="0">
                <a:latin typeface="Verdana"/>
                <a:cs typeface="Verdana"/>
              </a:rPr>
              <a:t>durable </a:t>
            </a:r>
            <a:r>
              <a:rPr sz="2100" spc="-50" dirty="0">
                <a:latin typeface="Verdana"/>
                <a:cs typeface="Verdana"/>
              </a:rPr>
              <a:t>and </a:t>
            </a:r>
            <a:r>
              <a:rPr sz="2100" spc="-10" dirty="0">
                <a:latin typeface="Verdana"/>
                <a:cs typeface="Verdana"/>
              </a:rPr>
              <a:t>chemically </a:t>
            </a:r>
            <a:r>
              <a:rPr sz="2100" spc="-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resistant.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150">
              <a:latin typeface="Verdana"/>
              <a:cs typeface="Verdana"/>
            </a:endParaRPr>
          </a:p>
          <a:p>
            <a:pPr marL="12700" marR="4518025">
              <a:lnSpc>
                <a:spcPct val="108000"/>
              </a:lnSpc>
            </a:pPr>
            <a:r>
              <a:rPr sz="2200" b="1" u="heavy" spc="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2200" b="1" u="heavy" spc="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2200" b="1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sz="2200" b="1" u="heavy" spc="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</a:t>
            </a:r>
            <a:r>
              <a:rPr sz="2200" b="1" u="heavy" spc="-1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sz="2200" b="1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sz="2200" b="1" u="heavy" spc="-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2200" b="1" u="heavy" spc="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2200" b="1" u="heavy" spc="-2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:</a:t>
            </a:r>
            <a:r>
              <a:rPr sz="2200" b="1" spc="-30" dirty="0">
                <a:latin typeface="Tahoma"/>
                <a:cs typeface="Tahoma"/>
              </a:rPr>
              <a:t> </a:t>
            </a:r>
            <a:r>
              <a:rPr sz="2200" spc="40" dirty="0">
                <a:latin typeface="Verdana"/>
                <a:cs typeface="Verdana"/>
              </a:rPr>
              <a:t>T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15" dirty="0">
                <a:latin typeface="Verdana"/>
                <a:cs typeface="Verdana"/>
              </a:rPr>
              <a:t>b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25" dirty="0">
                <a:latin typeface="Verdana"/>
                <a:cs typeface="Verdana"/>
              </a:rPr>
              <a:t>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w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un</a:t>
            </a:r>
            <a:r>
              <a:rPr sz="2200" spc="20" dirty="0">
                <a:latin typeface="Verdana"/>
                <a:cs typeface="Verdana"/>
              </a:rPr>
              <a:t>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95" dirty="0">
                <a:latin typeface="Verdana"/>
                <a:cs typeface="Verdana"/>
              </a:rPr>
              <a:t>x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75" dirty="0">
                <a:latin typeface="Verdana"/>
                <a:cs typeface="Verdana"/>
              </a:rPr>
              <a:t>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210" dirty="0">
                <a:latin typeface="Verdana"/>
                <a:cs typeface="Verdana"/>
              </a:rPr>
              <a:t>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245" dirty="0">
                <a:latin typeface="Verdana"/>
                <a:cs typeface="Verdana"/>
              </a:rPr>
              <a:t>-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5" dirty="0">
                <a:latin typeface="Verdana"/>
                <a:cs typeface="Verdana"/>
              </a:rPr>
              <a:t>b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w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90" dirty="0">
                <a:latin typeface="Verdana"/>
                <a:cs typeface="Verdana"/>
              </a:rPr>
              <a:t>h  </a:t>
            </a:r>
            <a:r>
              <a:rPr sz="2200" spc="20" dirty="0">
                <a:latin typeface="Verdana"/>
                <a:cs typeface="Verdana"/>
              </a:rPr>
              <a:t>microscopic </a:t>
            </a:r>
            <a:r>
              <a:rPr sz="2200" spc="-35" dirty="0">
                <a:latin typeface="Verdana"/>
                <a:cs typeface="Verdana"/>
              </a:rPr>
              <a:t>pores. </a:t>
            </a:r>
            <a:r>
              <a:rPr sz="2200" spc="-10" dirty="0">
                <a:latin typeface="Verdana"/>
                <a:cs typeface="Verdana"/>
              </a:rPr>
              <a:t>Water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35" dirty="0">
                <a:latin typeface="Verdana"/>
                <a:cs typeface="Verdana"/>
              </a:rPr>
              <a:t>smaller </a:t>
            </a:r>
            <a:r>
              <a:rPr sz="2200" spc="10" dirty="0">
                <a:latin typeface="Verdana"/>
                <a:cs typeface="Verdana"/>
              </a:rPr>
              <a:t>solutes </a:t>
            </a:r>
            <a:r>
              <a:rPr sz="2200" spc="-5" dirty="0">
                <a:latin typeface="Verdana"/>
                <a:cs typeface="Verdana"/>
              </a:rPr>
              <a:t>can </a:t>
            </a:r>
            <a:r>
              <a:rPr sz="2200" spc="25" dirty="0">
                <a:latin typeface="Verdana"/>
                <a:cs typeface="Verdana"/>
              </a:rPr>
              <a:t>pass </a:t>
            </a:r>
            <a:r>
              <a:rPr sz="2200" spc="-75" dirty="0">
                <a:latin typeface="Verdana"/>
                <a:cs typeface="Verdana"/>
              </a:rPr>
              <a:t>through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65" dirty="0">
                <a:latin typeface="Verdana"/>
                <a:cs typeface="Verdana"/>
              </a:rPr>
              <a:t>membrane's </a:t>
            </a:r>
            <a:r>
              <a:rPr sz="2200" spc="-25" dirty="0">
                <a:latin typeface="Verdana"/>
                <a:cs typeface="Verdana"/>
              </a:rPr>
              <a:t>pores, </a:t>
            </a:r>
            <a:r>
              <a:rPr sz="2200" spc="-2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while </a:t>
            </a:r>
            <a:r>
              <a:rPr sz="2200" spc="-45" dirty="0">
                <a:latin typeface="Verdana"/>
                <a:cs typeface="Verdana"/>
              </a:rPr>
              <a:t>larger </a:t>
            </a:r>
            <a:r>
              <a:rPr sz="2200" spc="-5" dirty="0">
                <a:latin typeface="Verdana"/>
                <a:cs typeface="Verdana"/>
              </a:rPr>
              <a:t>particles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70" dirty="0">
                <a:latin typeface="Verdana"/>
                <a:cs typeface="Verdana"/>
              </a:rPr>
              <a:t>impurities </a:t>
            </a:r>
            <a:r>
              <a:rPr sz="2200" spc="-45" dirty="0">
                <a:latin typeface="Verdana"/>
                <a:cs typeface="Verdana"/>
              </a:rPr>
              <a:t>are </a:t>
            </a:r>
            <a:r>
              <a:rPr sz="2200" spc="-5" dirty="0">
                <a:latin typeface="Verdana"/>
                <a:cs typeface="Verdana"/>
              </a:rPr>
              <a:t>blocked. The </a:t>
            </a:r>
            <a:r>
              <a:rPr sz="2200" spc="40" dirty="0">
                <a:latin typeface="Verdana"/>
                <a:cs typeface="Verdana"/>
              </a:rPr>
              <a:t>choice </a:t>
            </a:r>
            <a:r>
              <a:rPr sz="2200" spc="30" dirty="0">
                <a:latin typeface="Verdana"/>
                <a:cs typeface="Verdana"/>
              </a:rPr>
              <a:t>of </a:t>
            </a:r>
            <a:r>
              <a:rPr sz="2200" spc="-65" dirty="0">
                <a:latin typeface="Verdana"/>
                <a:cs typeface="Verdana"/>
              </a:rPr>
              <a:t>membrane </a:t>
            </a:r>
            <a:r>
              <a:rPr sz="2200" spc="-70" dirty="0">
                <a:latin typeface="Verdana"/>
                <a:cs typeface="Verdana"/>
              </a:rPr>
              <a:t>material </a:t>
            </a:r>
            <a:r>
              <a:rPr sz="2200" spc="-6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d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15" dirty="0">
                <a:latin typeface="Verdana"/>
                <a:cs typeface="Verdana"/>
              </a:rPr>
              <a:t>d</a:t>
            </a:r>
            <a:r>
              <a:rPr sz="2200" spc="75" dirty="0">
                <a:latin typeface="Verdana"/>
                <a:cs typeface="Verdana"/>
              </a:rPr>
              <a:t>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25" dirty="0">
                <a:latin typeface="Verdana"/>
                <a:cs typeface="Verdana"/>
              </a:rPr>
              <a:t>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dirty="0">
                <a:latin typeface="Verdana"/>
                <a:cs typeface="Verdana"/>
              </a:rPr>
              <a:t>f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75" dirty="0">
                <a:latin typeface="Verdana"/>
                <a:cs typeface="Verdana"/>
              </a:rPr>
              <a:t>c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5" dirty="0">
                <a:latin typeface="Verdana"/>
                <a:cs typeface="Verdana"/>
              </a:rPr>
              <a:t>pp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487045" marR="4434205">
              <a:lnSpc>
                <a:spcPts val="2850"/>
              </a:lnSpc>
              <a:spcBef>
                <a:spcPts val="130"/>
              </a:spcBef>
            </a:pPr>
            <a:r>
              <a:rPr sz="2200" b="1" spc="-10" dirty="0">
                <a:latin typeface="Tahoma"/>
                <a:cs typeface="Tahoma"/>
              </a:rPr>
              <a:t>Polyamide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229" dirty="0">
                <a:latin typeface="Verdana"/>
                <a:cs typeface="Verdana"/>
              </a:rPr>
              <a:t>(PA):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Polyamide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membranes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are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commonly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used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reverse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osmosis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85" dirty="0">
                <a:latin typeface="Verdana"/>
                <a:cs typeface="Verdana"/>
              </a:rPr>
              <a:t>(RO)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for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desalination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water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purification.</a:t>
            </a:r>
            <a:endParaRPr sz="2200">
              <a:latin typeface="Verdana"/>
              <a:cs typeface="Verdana"/>
            </a:endParaRPr>
          </a:p>
          <a:p>
            <a:pPr marL="487045" marR="5243195">
              <a:lnSpc>
                <a:spcPts val="2850"/>
              </a:lnSpc>
            </a:pPr>
            <a:r>
              <a:rPr sz="2200" b="1" spc="5" dirty="0">
                <a:latin typeface="Tahoma"/>
                <a:cs typeface="Tahoma"/>
              </a:rPr>
              <a:t>Polyethersulfone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210" dirty="0">
                <a:latin typeface="Verdana"/>
                <a:cs typeface="Verdana"/>
              </a:rPr>
              <a:t>(PES):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membranes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are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commonly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used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ultrafiltration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75" dirty="0">
                <a:latin typeface="Verdana"/>
                <a:cs typeface="Verdana"/>
              </a:rPr>
              <a:t>(UF)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70" dirty="0">
                <a:latin typeface="Verdana"/>
                <a:cs typeface="Verdana"/>
              </a:rPr>
              <a:t>ss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75" dirty="0">
                <a:latin typeface="Verdana"/>
                <a:cs typeface="Verdana"/>
              </a:rPr>
              <a:t>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45" dirty="0">
                <a:latin typeface="Verdana"/>
                <a:cs typeface="Verdana"/>
              </a:rPr>
              <a:t>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u</a:t>
            </a:r>
            <a:r>
              <a:rPr sz="2200" spc="75" dirty="0">
                <a:latin typeface="Verdana"/>
                <a:cs typeface="Verdana"/>
              </a:rPr>
              <a:t>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5" dirty="0">
                <a:latin typeface="Verdana"/>
                <a:cs typeface="Verdana"/>
              </a:rPr>
              <a:t>pp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Verdana"/>
              <a:cs typeface="Verdana"/>
            </a:endParaRPr>
          </a:p>
          <a:p>
            <a:pPr marL="4651375" marR="40640">
              <a:lnSpc>
                <a:spcPct val="108000"/>
              </a:lnSpc>
            </a:pPr>
            <a:r>
              <a:rPr sz="2200" spc="-25" dirty="0">
                <a:latin typeface="Verdana"/>
                <a:cs typeface="Verdana"/>
              </a:rPr>
              <a:t>Permeate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Collection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Pipe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0" dirty="0">
                <a:latin typeface="Verdana"/>
                <a:cs typeface="Verdana"/>
              </a:rPr>
              <a:t>Tube: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permeate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collection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pipe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central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tube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pipe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that </a:t>
            </a:r>
            <a:r>
              <a:rPr sz="2200" spc="60" dirty="0">
                <a:latin typeface="Verdana"/>
                <a:cs typeface="Verdana"/>
              </a:rPr>
              <a:t>collects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50" dirty="0">
                <a:latin typeface="Verdana"/>
                <a:cs typeface="Verdana"/>
              </a:rPr>
              <a:t>purified </a:t>
            </a:r>
            <a:r>
              <a:rPr sz="2200" spc="-75" dirty="0">
                <a:latin typeface="Verdana"/>
                <a:cs typeface="Verdana"/>
              </a:rPr>
              <a:t>water, </a:t>
            </a:r>
            <a:r>
              <a:rPr sz="2200" spc="-60" dirty="0">
                <a:latin typeface="Verdana"/>
                <a:cs typeface="Verdana"/>
              </a:rPr>
              <a:t>known </a:t>
            </a:r>
            <a:r>
              <a:rPr sz="2200" spc="10" dirty="0">
                <a:latin typeface="Verdana"/>
                <a:cs typeface="Verdana"/>
              </a:rPr>
              <a:t>as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60" dirty="0">
                <a:latin typeface="Verdana"/>
                <a:cs typeface="Verdana"/>
              </a:rPr>
              <a:t>permeate. </a:t>
            </a:r>
            <a:r>
              <a:rPr sz="2200" spc="-225" dirty="0">
                <a:latin typeface="Verdana"/>
                <a:cs typeface="Verdana"/>
              </a:rPr>
              <a:t>It </a:t>
            </a:r>
            <a:r>
              <a:rPr sz="2200" spc="-15" dirty="0">
                <a:latin typeface="Verdana"/>
                <a:cs typeface="Verdana"/>
              </a:rPr>
              <a:t>is </a:t>
            </a:r>
            <a:r>
              <a:rPr sz="2200" spc="-30" dirty="0">
                <a:latin typeface="Verdana"/>
                <a:cs typeface="Verdana"/>
              </a:rPr>
              <a:t>typically </a:t>
            </a:r>
            <a:r>
              <a:rPr sz="2200" spc="25" dirty="0">
                <a:latin typeface="Verdana"/>
                <a:cs typeface="Verdana"/>
              </a:rPr>
              <a:t>located </a:t>
            </a:r>
            <a:r>
              <a:rPr sz="2200" spc="-70" dirty="0">
                <a:latin typeface="Verdana"/>
                <a:cs typeface="Verdana"/>
              </a:rPr>
              <a:t>at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center </a:t>
            </a:r>
            <a:r>
              <a:rPr sz="2200" spc="30" dirty="0">
                <a:latin typeface="Verdana"/>
                <a:cs typeface="Verdana"/>
              </a:rPr>
              <a:t>of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35" dirty="0">
                <a:latin typeface="Verdana"/>
                <a:cs typeface="Verdana"/>
              </a:rPr>
              <a:t>spiral wound </a:t>
            </a:r>
            <a:r>
              <a:rPr sz="2200" spc="-135" dirty="0">
                <a:latin typeface="Verdana"/>
                <a:cs typeface="Verdana"/>
              </a:rPr>
              <a:t>matrix. </a:t>
            </a:r>
            <a:r>
              <a:rPr sz="2200" spc="-5" dirty="0">
                <a:latin typeface="Verdana"/>
                <a:cs typeface="Verdana"/>
              </a:rPr>
              <a:t>The </a:t>
            </a:r>
            <a:r>
              <a:rPr sz="2200" spc="-70" dirty="0">
                <a:latin typeface="Verdana"/>
                <a:cs typeface="Verdana"/>
              </a:rPr>
              <a:t>material </a:t>
            </a:r>
            <a:r>
              <a:rPr sz="2200" spc="-25" dirty="0">
                <a:latin typeface="Verdana"/>
                <a:cs typeface="Verdana"/>
              </a:rPr>
              <a:t>for </a:t>
            </a:r>
            <a:r>
              <a:rPr sz="2200" spc="-60" dirty="0">
                <a:latin typeface="Verdana"/>
                <a:cs typeface="Verdana"/>
              </a:rPr>
              <a:t>this </a:t>
            </a:r>
            <a:r>
              <a:rPr sz="2200" spc="-15" dirty="0">
                <a:latin typeface="Verdana"/>
                <a:cs typeface="Verdana"/>
              </a:rPr>
              <a:t>component is </a:t>
            </a:r>
            <a:r>
              <a:rPr sz="2200" spc="-30" dirty="0">
                <a:latin typeface="Verdana"/>
                <a:cs typeface="Verdana"/>
              </a:rPr>
              <a:t>typically </a:t>
            </a:r>
            <a:r>
              <a:rPr sz="2200" spc="50" dirty="0">
                <a:latin typeface="Verdana"/>
                <a:cs typeface="Verdana"/>
              </a:rPr>
              <a:t>selected </a:t>
            </a:r>
            <a:r>
              <a:rPr sz="2200" spc="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for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its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durability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corrosion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resistance,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often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using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materials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such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as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stainless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steel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certain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plastics.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Verdana"/>
              <a:cs typeface="Verdana"/>
            </a:endParaRPr>
          </a:p>
          <a:p>
            <a:pPr marL="12700" marR="4488180">
              <a:lnSpc>
                <a:spcPct val="108000"/>
              </a:lnSpc>
            </a:pPr>
            <a:r>
              <a:rPr sz="2200" spc="-25" dirty="0">
                <a:latin typeface="Verdana"/>
                <a:cs typeface="Verdana"/>
              </a:rPr>
              <a:t>Permeate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Spacer: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permeate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spacer,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sometimes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called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permeate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carrier,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20" dirty="0">
                <a:latin typeface="Verdana"/>
                <a:cs typeface="Verdana"/>
              </a:rPr>
              <a:t>spacer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material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that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is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placed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other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side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90" dirty="0">
                <a:latin typeface="Verdana"/>
                <a:cs typeface="Verdana"/>
              </a:rPr>
              <a:t>membrane.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225" dirty="0">
                <a:latin typeface="Verdana"/>
                <a:cs typeface="Verdana"/>
              </a:rPr>
              <a:t>It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helps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maintain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gap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between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65" dirty="0">
                <a:latin typeface="Verdana"/>
                <a:cs typeface="Verdana"/>
              </a:rPr>
              <a:t>membrane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30" dirty="0">
                <a:latin typeface="Verdana"/>
                <a:cs typeface="Verdana"/>
              </a:rPr>
              <a:t>permeate </a:t>
            </a:r>
            <a:r>
              <a:rPr sz="2200" spc="25" dirty="0">
                <a:latin typeface="Verdana"/>
                <a:cs typeface="Verdana"/>
              </a:rPr>
              <a:t>collection </a:t>
            </a:r>
            <a:r>
              <a:rPr sz="2200" spc="15" dirty="0">
                <a:latin typeface="Verdana"/>
                <a:cs typeface="Verdana"/>
              </a:rPr>
              <a:t>side </a:t>
            </a:r>
            <a:r>
              <a:rPr sz="2200" spc="30" dirty="0">
                <a:latin typeface="Verdana"/>
                <a:cs typeface="Verdana"/>
              </a:rPr>
              <a:t>of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60" dirty="0">
                <a:latin typeface="Verdana"/>
                <a:cs typeface="Verdana"/>
              </a:rPr>
              <a:t>module. </a:t>
            </a:r>
            <a:r>
              <a:rPr sz="2200" spc="-90" dirty="0">
                <a:latin typeface="Verdana"/>
                <a:cs typeface="Verdana"/>
              </a:rPr>
              <a:t>Similar </a:t>
            </a:r>
            <a:r>
              <a:rPr sz="2200" spc="-5" dirty="0">
                <a:latin typeface="Verdana"/>
                <a:cs typeface="Verdana"/>
              </a:rPr>
              <a:t>to </a:t>
            </a:r>
            <a:r>
              <a:rPr sz="2200" spc="35" dirty="0">
                <a:latin typeface="Verdana"/>
                <a:cs typeface="Verdana"/>
              </a:rPr>
              <a:t>feed </a:t>
            </a:r>
            <a:r>
              <a:rPr sz="2200" spc="-5" dirty="0">
                <a:latin typeface="Verdana"/>
                <a:cs typeface="Verdana"/>
              </a:rPr>
              <a:t>spacers, </a:t>
            </a:r>
            <a:r>
              <a:rPr sz="220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common </a:t>
            </a:r>
            <a:r>
              <a:rPr sz="2200" spc="-55" dirty="0">
                <a:latin typeface="Verdana"/>
                <a:cs typeface="Verdana"/>
              </a:rPr>
              <a:t>materials </a:t>
            </a:r>
            <a:r>
              <a:rPr sz="2200" spc="-25" dirty="0">
                <a:latin typeface="Verdana"/>
                <a:cs typeface="Verdana"/>
              </a:rPr>
              <a:t>for </a:t>
            </a:r>
            <a:r>
              <a:rPr sz="2200" spc="-30" dirty="0">
                <a:latin typeface="Verdana"/>
                <a:cs typeface="Verdana"/>
              </a:rPr>
              <a:t>permeate </a:t>
            </a:r>
            <a:r>
              <a:rPr sz="2200" spc="25" dirty="0">
                <a:latin typeface="Verdana"/>
                <a:cs typeface="Verdana"/>
              </a:rPr>
              <a:t>spacers </a:t>
            </a:r>
            <a:r>
              <a:rPr sz="2200" spc="-15" dirty="0">
                <a:latin typeface="Verdana"/>
                <a:cs typeface="Verdana"/>
              </a:rPr>
              <a:t>include </a:t>
            </a:r>
            <a:r>
              <a:rPr sz="2200" spc="10" dirty="0">
                <a:latin typeface="Verdana"/>
                <a:cs typeface="Verdana"/>
              </a:rPr>
              <a:t>plastics </a:t>
            </a:r>
            <a:r>
              <a:rPr sz="2200" spc="-30" dirty="0">
                <a:latin typeface="Verdana"/>
                <a:cs typeface="Verdana"/>
              </a:rPr>
              <a:t>like </a:t>
            </a:r>
            <a:r>
              <a:rPr sz="2200" spc="-20" dirty="0">
                <a:latin typeface="Verdana"/>
                <a:cs typeface="Verdana"/>
              </a:rPr>
              <a:t>polyethylene </a:t>
            </a:r>
            <a:r>
              <a:rPr sz="2200" spc="-40" dirty="0">
                <a:latin typeface="Verdana"/>
                <a:cs typeface="Verdana"/>
              </a:rPr>
              <a:t>or </a:t>
            </a:r>
            <a:r>
              <a:rPr sz="2200" spc="-3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polypropylene.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50130" y="5892294"/>
            <a:ext cx="12268200" cy="1943100"/>
          </a:xfrm>
          <a:custGeom>
            <a:avLst/>
            <a:gdLst/>
            <a:ahLst/>
            <a:cxnLst/>
            <a:rect l="l" t="t" r="r" b="b"/>
            <a:pathLst>
              <a:path w="12268200" h="1943100">
                <a:moveTo>
                  <a:pt x="0" y="0"/>
                </a:moveTo>
                <a:lnTo>
                  <a:pt x="12267902" y="0"/>
                </a:lnTo>
                <a:lnTo>
                  <a:pt x="12267902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ln w="76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" y="8376380"/>
            <a:ext cx="1320794" cy="19142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3734" y="0"/>
            <a:ext cx="4793743" cy="24788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1985" y="1504989"/>
            <a:ext cx="12420600" cy="3381375"/>
            <a:chOff x="591985" y="1504989"/>
            <a:chExt cx="12420600" cy="33813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338" y="1758404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338" y="2482304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338" y="3206204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338" y="3930104"/>
              <a:ext cx="95250" cy="95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0071" y="1543075"/>
              <a:ext cx="12344400" cy="3305175"/>
            </a:xfrm>
            <a:custGeom>
              <a:avLst/>
              <a:gdLst/>
              <a:ahLst/>
              <a:cxnLst/>
              <a:rect l="l" t="t" r="r" b="b"/>
              <a:pathLst>
                <a:path w="12344400" h="3305175">
                  <a:moveTo>
                    <a:pt x="0" y="0"/>
                  </a:moveTo>
                  <a:lnTo>
                    <a:pt x="12344399" y="0"/>
                  </a:lnTo>
                  <a:lnTo>
                    <a:pt x="12344399" y="3305148"/>
                  </a:lnTo>
                  <a:lnTo>
                    <a:pt x="0" y="3305148"/>
                  </a:lnTo>
                  <a:lnTo>
                    <a:pt x="0" y="0"/>
                  </a:lnTo>
                  <a:close/>
                </a:path>
              </a:pathLst>
            </a:custGeom>
            <a:ln w="761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ADVANTAGES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322445" y="6353323"/>
            <a:ext cx="16668750" cy="3248660"/>
            <a:chOff x="1322445" y="6353323"/>
            <a:chExt cx="16668750" cy="3248660"/>
          </a:xfrm>
        </p:grpSpPr>
        <p:sp>
          <p:nvSpPr>
            <p:cNvPr id="12" name="object 12"/>
            <p:cNvSpPr/>
            <p:nvPr/>
          </p:nvSpPr>
          <p:spPr>
            <a:xfrm>
              <a:off x="1360557" y="6391435"/>
              <a:ext cx="16592550" cy="3171825"/>
            </a:xfrm>
            <a:custGeom>
              <a:avLst/>
              <a:gdLst/>
              <a:ahLst/>
              <a:cxnLst/>
              <a:rect l="l" t="t" r="r" b="b"/>
              <a:pathLst>
                <a:path w="16592550" h="3171825">
                  <a:moveTo>
                    <a:pt x="0" y="0"/>
                  </a:moveTo>
                  <a:lnTo>
                    <a:pt x="16592438" y="0"/>
                  </a:lnTo>
                  <a:lnTo>
                    <a:pt x="16592438" y="3171824"/>
                  </a:lnTo>
                  <a:lnTo>
                    <a:pt x="0" y="3171824"/>
                  </a:lnTo>
                  <a:lnTo>
                    <a:pt x="0" y="0"/>
                  </a:lnTo>
                  <a:close/>
                </a:path>
              </a:pathLst>
            </a:custGeom>
            <a:ln w="762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101" y="6695872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101" y="7419772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101" y="8143672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101" y="8867572"/>
              <a:ext cx="95250" cy="952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61948" y="1572977"/>
            <a:ext cx="16911955" cy="7858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62550">
              <a:lnSpc>
                <a:spcPct val="108000"/>
              </a:lnSpc>
              <a:spcBef>
                <a:spcPts val="95"/>
              </a:spcBef>
            </a:pPr>
            <a:r>
              <a:rPr sz="2200" b="1" spc="40" dirty="0">
                <a:latin typeface="Tahoma"/>
                <a:cs typeface="Tahoma"/>
              </a:rPr>
              <a:t>Compact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Design: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spc="-55" dirty="0">
                <a:latin typeface="Verdana"/>
                <a:cs typeface="Verdana"/>
              </a:rPr>
              <a:t>Their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spiral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configuration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allows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for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large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filtration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surface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area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95" dirty="0">
                <a:latin typeface="Verdana"/>
                <a:cs typeface="Verdana"/>
              </a:rPr>
              <a:t>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ll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15" dirty="0">
                <a:latin typeface="Verdana"/>
                <a:cs typeface="Verdana"/>
              </a:rPr>
              <a:t>d</a:t>
            </a:r>
            <a:r>
              <a:rPr sz="2200" spc="-130" dirty="0">
                <a:latin typeface="Verdana"/>
                <a:cs typeface="Verdana"/>
              </a:rPr>
              <a:t>u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10" dirty="0">
                <a:latin typeface="Verdana"/>
                <a:cs typeface="Verdana"/>
              </a:rPr>
              <a:t>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90" dirty="0">
                <a:latin typeface="Verdana"/>
                <a:cs typeface="Verdana"/>
              </a:rPr>
              <a:t>k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25" dirty="0">
                <a:latin typeface="Verdana"/>
                <a:cs typeface="Verdana"/>
              </a:rPr>
              <a:t>g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65" dirty="0">
                <a:latin typeface="Verdana"/>
                <a:cs typeface="Verdana"/>
              </a:rPr>
              <a:t>m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45" dirty="0">
                <a:latin typeface="Verdana"/>
                <a:cs typeface="Verdana"/>
              </a:rPr>
              <a:t>-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dirty="0">
                <a:latin typeface="Verdana"/>
                <a:cs typeface="Verdana"/>
              </a:rPr>
              <a:t>ff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12700" marR="5715000">
              <a:lnSpc>
                <a:spcPts val="2850"/>
              </a:lnSpc>
              <a:spcBef>
                <a:spcPts val="130"/>
              </a:spcBef>
            </a:pPr>
            <a:r>
              <a:rPr sz="2200" b="1" spc="-45" dirty="0">
                <a:latin typeface="Tahoma"/>
                <a:cs typeface="Tahoma"/>
              </a:rPr>
              <a:t>High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Efficiency: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design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ensures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efficient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separation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filtration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impurities,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d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25" dirty="0">
                <a:latin typeface="Verdana"/>
                <a:cs typeface="Verdana"/>
              </a:rPr>
              <a:t>g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20" dirty="0">
                <a:latin typeface="Verdana"/>
                <a:cs typeface="Verdana"/>
              </a:rPr>
              <a:t>g</a:t>
            </a:r>
            <a:r>
              <a:rPr sz="2200" spc="-130" dirty="0">
                <a:latin typeface="Verdana"/>
                <a:cs typeface="Verdana"/>
              </a:rPr>
              <a:t>h</a:t>
            </a:r>
            <a:r>
              <a:rPr sz="2200" spc="-245" dirty="0">
                <a:latin typeface="Verdana"/>
                <a:cs typeface="Verdana"/>
              </a:rPr>
              <a:t>-</a:t>
            </a:r>
            <a:r>
              <a:rPr sz="2200" spc="15" dirty="0">
                <a:latin typeface="Verdana"/>
                <a:cs typeface="Verdana"/>
              </a:rPr>
              <a:t>q</a:t>
            </a:r>
            <a:r>
              <a:rPr sz="2200" spc="-130" dirty="0">
                <a:latin typeface="Verdana"/>
                <a:cs typeface="Verdana"/>
              </a:rPr>
              <a:t>u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95" dirty="0">
                <a:latin typeface="Verdana"/>
                <a:cs typeface="Verdana"/>
              </a:rPr>
              <a:t>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12700" marR="5538470">
              <a:lnSpc>
                <a:spcPts val="2850"/>
              </a:lnSpc>
            </a:pPr>
            <a:r>
              <a:rPr sz="2200" b="1" spc="-25" dirty="0">
                <a:latin typeface="Tahoma"/>
                <a:cs typeface="Tahoma"/>
              </a:rPr>
              <a:t>Scalability: </a:t>
            </a:r>
            <a:r>
              <a:rPr sz="2200" spc="-55" dirty="0">
                <a:latin typeface="Verdana"/>
                <a:cs typeface="Verdana"/>
              </a:rPr>
              <a:t>Spiral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wound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modules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45" dirty="0">
                <a:latin typeface="Verdana"/>
                <a:cs typeface="Verdana"/>
              </a:rPr>
              <a:t>be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easily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45" dirty="0">
                <a:latin typeface="Verdana"/>
                <a:cs typeface="Verdana"/>
              </a:rPr>
              <a:t>scaled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up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down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meet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specific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capacity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requirements.</a:t>
            </a:r>
            <a:endParaRPr sz="2200">
              <a:latin typeface="Verdana"/>
              <a:cs typeface="Verdana"/>
            </a:endParaRPr>
          </a:p>
          <a:p>
            <a:pPr marL="12700" marR="5121275">
              <a:lnSpc>
                <a:spcPts val="2850"/>
              </a:lnSpc>
            </a:pPr>
            <a:r>
              <a:rPr sz="2200" b="1" spc="-35" dirty="0">
                <a:latin typeface="Tahoma"/>
                <a:cs typeface="Tahoma"/>
              </a:rPr>
              <a:t>Low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Energy</a:t>
            </a:r>
            <a:r>
              <a:rPr sz="2200" b="1" spc="-4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Consumption:</a:t>
            </a:r>
            <a:r>
              <a:rPr sz="2200" b="1" spc="-15" dirty="0">
                <a:latin typeface="Tahoma"/>
                <a:cs typeface="Tahoma"/>
              </a:rPr>
              <a:t> </a:t>
            </a:r>
            <a:r>
              <a:rPr sz="2200" spc="-30" dirty="0">
                <a:latin typeface="Verdana"/>
                <a:cs typeface="Verdana"/>
              </a:rPr>
              <a:t>They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typically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require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lower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energy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consumption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compared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other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separation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processes,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90" dirty="0">
                <a:latin typeface="Verdana"/>
                <a:cs typeface="Verdana"/>
              </a:rPr>
              <a:t>making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them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cost-effective.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Verdana"/>
              <a:cs typeface="Verdana"/>
            </a:endParaRPr>
          </a:p>
          <a:p>
            <a:pPr marL="10413365">
              <a:lnSpc>
                <a:spcPct val="100000"/>
              </a:lnSpc>
            </a:pPr>
            <a:r>
              <a:rPr sz="6950" b="1" spc="-155" dirty="0">
                <a:solidFill>
                  <a:srgbClr val="231F20"/>
                </a:solidFill>
                <a:latin typeface="Trebuchet MS"/>
                <a:cs typeface="Trebuchet MS"/>
              </a:rPr>
              <a:t>DISADVANTAGES</a:t>
            </a:r>
            <a:endParaRPr sz="6950">
              <a:latin typeface="Trebuchet MS"/>
              <a:cs typeface="Trebuchet MS"/>
            </a:endParaRPr>
          </a:p>
          <a:p>
            <a:pPr marL="873125" marR="426720">
              <a:lnSpc>
                <a:spcPct val="108000"/>
              </a:lnSpc>
              <a:spcBef>
                <a:spcPts val="800"/>
              </a:spcBef>
            </a:pPr>
            <a:r>
              <a:rPr sz="2200" b="1" spc="30" dirty="0">
                <a:latin typeface="Tahoma"/>
                <a:cs typeface="Tahoma"/>
              </a:rPr>
              <a:t>Complex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Design: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55" dirty="0">
                <a:latin typeface="Verdana"/>
                <a:cs typeface="Verdana"/>
              </a:rPr>
              <a:t>Spiral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wound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modules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have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relatively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complex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structure,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which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make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them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more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difficult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assemble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maintain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compared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other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module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types,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like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tubular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hollow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fiber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modules.</a:t>
            </a:r>
            <a:endParaRPr sz="2200">
              <a:latin typeface="Verdana"/>
              <a:cs typeface="Verdana"/>
            </a:endParaRPr>
          </a:p>
          <a:p>
            <a:pPr marL="873125" marR="354965">
              <a:lnSpc>
                <a:spcPts val="2850"/>
              </a:lnSpc>
              <a:spcBef>
                <a:spcPts val="130"/>
              </a:spcBef>
            </a:pPr>
            <a:r>
              <a:rPr sz="2200" b="1" spc="-50" dirty="0">
                <a:latin typeface="Tahoma"/>
                <a:cs typeface="Tahoma"/>
              </a:rPr>
              <a:t>Limited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Flow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Rates: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30" dirty="0">
                <a:latin typeface="Verdana"/>
                <a:cs typeface="Verdana"/>
              </a:rPr>
              <a:t>They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10" dirty="0">
                <a:latin typeface="Verdana"/>
                <a:cs typeface="Verdana"/>
              </a:rPr>
              <a:t>may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not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45" dirty="0">
                <a:latin typeface="Verdana"/>
                <a:cs typeface="Verdana"/>
              </a:rPr>
              <a:t>be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suitable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for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applications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requiring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very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high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flow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rates,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as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they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typically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have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limited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capacity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this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regard</a:t>
            </a:r>
            <a:endParaRPr sz="2200">
              <a:latin typeface="Verdana"/>
              <a:cs typeface="Verdana"/>
            </a:endParaRPr>
          </a:p>
          <a:p>
            <a:pPr marL="873125" marR="188595">
              <a:lnSpc>
                <a:spcPts val="2850"/>
              </a:lnSpc>
            </a:pPr>
            <a:r>
              <a:rPr sz="2200" b="1" spc="-20" dirty="0">
                <a:latin typeface="Tahoma"/>
                <a:cs typeface="Tahoma"/>
              </a:rPr>
              <a:t>Fouling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Scaling:</a:t>
            </a:r>
            <a:r>
              <a:rPr sz="2200" b="1" spc="-25" dirty="0">
                <a:latin typeface="Tahoma"/>
                <a:cs typeface="Tahoma"/>
              </a:rPr>
              <a:t> </a:t>
            </a:r>
            <a:r>
              <a:rPr sz="2200" spc="-50" dirty="0">
                <a:latin typeface="Verdana"/>
                <a:cs typeface="Verdana"/>
              </a:rPr>
              <a:t>Like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other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filtration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systems,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spiral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wound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modules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are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susceptible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fouling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scaling,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which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0" dirty="0">
                <a:latin typeface="Verdana"/>
                <a:cs typeface="Verdana"/>
              </a:rPr>
              <a:t>reduce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their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efficiency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over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time.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Regular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cleaning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maintenance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are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necessary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prevent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these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issues.</a:t>
            </a:r>
            <a:endParaRPr sz="2200">
              <a:latin typeface="Verdana"/>
              <a:cs typeface="Verdana"/>
            </a:endParaRPr>
          </a:p>
          <a:p>
            <a:pPr marL="873125" marR="100965">
              <a:lnSpc>
                <a:spcPts val="2850"/>
              </a:lnSpc>
            </a:pPr>
            <a:r>
              <a:rPr sz="2200" b="1" spc="20" dirty="0">
                <a:latin typeface="Tahoma"/>
                <a:cs typeface="Tahoma"/>
              </a:rPr>
              <a:t>Pressure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Requirements:</a:t>
            </a:r>
            <a:r>
              <a:rPr sz="2200" b="1" spc="-20" dirty="0">
                <a:latin typeface="Tahoma"/>
                <a:cs typeface="Tahoma"/>
              </a:rPr>
              <a:t> </a:t>
            </a:r>
            <a:r>
              <a:rPr sz="2200" spc="-30" dirty="0">
                <a:latin typeface="Verdana"/>
                <a:cs typeface="Verdana"/>
              </a:rPr>
              <a:t>They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often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require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high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operating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pressures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work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effectively,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which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lead</a:t>
            </a:r>
            <a:r>
              <a:rPr sz="2200" spc="-14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increased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energy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costs,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especially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14" dirty="0">
                <a:latin typeface="Verdana"/>
                <a:cs typeface="Verdana"/>
              </a:rPr>
              <a:t>in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large-scale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industrial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applications.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2930625"/>
            <a:ext cx="95250" cy="95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1160" marR="1112520">
              <a:lnSpc>
                <a:spcPct val="108000"/>
              </a:lnSpc>
              <a:spcBef>
                <a:spcPts val="95"/>
              </a:spcBef>
            </a:pPr>
            <a:r>
              <a:rPr sz="2200" spc="20" dirty="0">
                <a:solidFill>
                  <a:srgbClr val="000000"/>
                </a:solidFill>
              </a:rPr>
              <a:t>Reverse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50" dirty="0">
                <a:solidFill>
                  <a:srgbClr val="000000"/>
                </a:solidFill>
              </a:rPr>
              <a:t>Osmosis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spc="-190" dirty="0">
                <a:solidFill>
                  <a:srgbClr val="000000"/>
                </a:solidFill>
              </a:rPr>
              <a:t>(RO):</a:t>
            </a:r>
            <a:r>
              <a:rPr sz="2200" spc="-25" dirty="0">
                <a:solidFill>
                  <a:srgbClr val="000000"/>
                </a:solidFill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Spiral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wound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modules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are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Verdana"/>
                <a:cs typeface="Verdana"/>
              </a:rPr>
              <a:t>widely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used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reverse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osmosis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systems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to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Verdana"/>
                <a:cs typeface="Verdana"/>
              </a:rPr>
              <a:t>desalinate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0" dirty="0">
                <a:solidFill>
                  <a:srgbClr val="000000"/>
                </a:solidFill>
                <a:latin typeface="Verdana"/>
                <a:cs typeface="Verdana"/>
              </a:rPr>
              <a:t>seawater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-7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brackish </a:t>
            </a:r>
            <a:r>
              <a:rPr sz="2200" b="0" spc="-75" dirty="0">
                <a:solidFill>
                  <a:srgbClr val="000000"/>
                </a:solidFill>
                <a:latin typeface="Verdana"/>
                <a:cs typeface="Verdana"/>
              </a:rPr>
              <a:t>water,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providing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fresh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5" dirty="0">
                <a:solidFill>
                  <a:srgbClr val="000000"/>
                </a:solidFill>
                <a:latin typeface="Verdana"/>
                <a:cs typeface="Verdana"/>
              </a:rPr>
              <a:t>potable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water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for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various </a:t>
            </a:r>
            <a:r>
              <a:rPr sz="2200" b="0" spc="-20" dirty="0">
                <a:solidFill>
                  <a:srgbClr val="000000"/>
                </a:solidFill>
                <a:latin typeface="Verdana"/>
                <a:cs typeface="Verdana"/>
              </a:rPr>
              <a:t>purposes,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including </a:t>
            </a:r>
            <a:r>
              <a:rPr sz="2200" b="0" spc="-85" dirty="0">
                <a:solidFill>
                  <a:srgbClr val="000000"/>
                </a:solidFill>
                <a:latin typeface="Verdana"/>
                <a:cs typeface="Verdana"/>
              </a:rPr>
              <a:t>drinking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water production,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industrial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25" dirty="0">
                <a:solidFill>
                  <a:srgbClr val="000000"/>
                </a:solidFill>
                <a:latin typeface="Verdana"/>
                <a:cs typeface="Verdana"/>
              </a:rPr>
              <a:t>processes,</a:t>
            </a:r>
            <a:r>
              <a:rPr sz="2200" b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0" dirty="0">
                <a:solidFill>
                  <a:srgbClr val="000000"/>
                </a:solidFill>
                <a:latin typeface="Verdana"/>
                <a:cs typeface="Verdana"/>
              </a:rPr>
              <a:t>irrigation.</a:t>
            </a:r>
            <a:endParaRPr sz="2200">
              <a:latin typeface="Verdana"/>
              <a:cs typeface="Verdana"/>
            </a:endParaRPr>
          </a:p>
          <a:p>
            <a:pPr marL="391160" marR="5080">
              <a:lnSpc>
                <a:spcPts val="2850"/>
              </a:lnSpc>
              <a:spcBef>
                <a:spcPts val="130"/>
              </a:spcBef>
            </a:pPr>
            <a:r>
              <a:rPr sz="2200" spc="-50" dirty="0">
                <a:solidFill>
                  <a:srgbClr val="000000"/>
                </a:solidFill>
              </a:rPr>
              <a:t>Ultrafiltration </a:t>
            </a:r>
            <a:r>
              <a:rPr sz="2200" spc="-185" dirty="0">
                <a:solidFill>
                  <a:srgbClr val="000000"/>
                </a:solidFill>
              </a:rPr>
              <a:t>(UF):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They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are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employed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ultrafiltration </a:t>
            </a:r>
            <a:r>
              <a:rPr sz="2200" b="0" spc="50" dirty="0">
                <a:solidFill>
                  <a:srgbClr val="000000"/>
                </a:solidFill>
                <a:latin typeface="Verdana"/>
                <a:cs typeface="Verdana"/>
              </a:rPr>
              <a:t>processes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for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removal </a:t>
            </a:r>
            <a:r>
              <a:rPr sz="2200" b="0" spc="30" dirty="0">
                <a:solidFill>
                  <a:srgbClr val="000000"/>
                </a:solidFill>
                <a:latin typeface="Verdana"/>
                <a:cs typeface="Verdana"/>
              </a:rPr>
              <a:t>of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particles,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microorganisms, and </a:t>
            </a:r>
            <a:r>
              <a:rPr sz="2200" b="0" spc="-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dirty="0">
                <a:solidFill>
                  <a:srgbClr val="000000"/>
                </a:solidFill>
                <a:latin typeface="Verdana"/>
                <a:cs typeface="Verdana"/>
              </a:rPr>
              <a:t>macromolecules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from liquids.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This </a:t>
            </a:r>
            <a:r>
              <a:rPr sz="2200" b="0" spc="-15" dirty="0">
                <a:solidFill>
                  <a:srgbClr val="000000"/>
                </a:solidFill>
                <a:latin typeface="Verdana"/>
                <a:cs typeface="Verdana"/>
              </a:rPr>
              <a:t>is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used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industries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like </a:t>
            </a:r>
            <a:r>
              <a:rPr sz="2200" b="0" spc="35" dirty="0">
                <a:solidFill>
                  <a:srgbClr val="000000"/>
                </a:solidFill>
                <a:latin typeface="Verdana"/>
                <a:cs typeface="Verdana"/>
              </a:rPr>
              <a:t>food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beverage, pharmaceuticals,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wastewater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treatment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000000"/>
                </a:solidFill>
              </a:rPr>
              <a:t>Nanofiltration </a:t>
            </a:r>
            <a:r>
              <a:rPr sz="2200" spc="-250" dirty="0">
                <a:solidFill>
                  <a:srgbClr val="000000"/>
                </a:solidFill>
              </a:rPr>
              <a:t>(NF)</a:t>
            </a:r>
            <a:r>
              <a:rPr sz="2200" b="0" spc="-250" dirty="0">
                <a:solidFill>
                  <a:srgbClr val="000000"/>
                </a:solidFill>
                <a:latin typeface="Verdana"/>
                <a:cs typeface="Verdana"/>
              </a:rPr>
              <a:t>: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Spiral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wound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modules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can </a:t>
            </a:r>
            <a:r>
              <a:rPr sz="2200" b="0" spc="45" dirty="0">
                <a:solidFill>
                  <a:srgbClr val="000000"/>
                </a:solidFill>
                <a:latin typeface="Verdana"/>
                <a:cs typeface="Verdana"/>
              </a:rPr>
              <a:t>be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used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for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nanofiltration </a:t>
            </a:r>
            <a:r>
              <a:rPr sz="2200" b="0" spc="-15" dirty="0">
                <a:solidFill>
                  <a:srgbClr val="000000"/>
                </a:solidFill>
                <a:latin typeface="Verdana"/>
                <a:cs typeface="Verdana"/>
              </a:rPr>
              <a:t>applications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to </a:t>
            </a:r>
            <a:r>
              <a:rPr sz="2200" b="0" dirty="0">
                <a:solidFill>
                  <a:srgbClr val="000000"/>
                </a:solidFill>
                <a:latin typeface="Verdana"/>
                <a:cs typeface="Verdana"/>
              </a:rPr>
              <a:t>selectively </a:t>
            </a:r>
            <a:r>
              <a:rPr sz="2200" b="0" spc="-15" dirty="0">
                <a:solidFill>
                  <a:srgbClr val="000000"/>
                </a:solidFill>
                <a:latin typeface="Verdana"/>
                <a:cs typeface="Verdana"/>
              </a:rPr>
              <a:t>separate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ions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small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5" dirty="0">
                <a:solidFill>
                  <a:srgbClr val="000000"/>
                </a:solidFill>
                <a:latin typeface="Verdana"/>
                <a:cs typeface="Verdana"/>
              </a:rPr>
              <a:t>molecules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from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water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or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other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liquids.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This </a:t>
            </a:r>
            <a:r>
              <a:rPr sz="2200" b="0" spc="-15" dirty="0">
                <a:solidFill>
                  <a:srgbClr val="000000"/>
                </a:solidFill>
                <a:latin typeface="Verdana"/>
                <a:cs typeface="Verdana"/>
              </a:rPr>
              <a:t>is </a:t>
            </a:r>
            <a:r>
              <a:rPr sz="2200" b="0" spc="-20" dirty="0">
                <a:solidFill>
                  <a:srgbClr val="000000"/>
                </a:solidFill>
                <a:latin typeface="Verdana"/>
                <a:cs typeface="Verdana"/>
              </a:rPr>
              <a:t>useful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water softening, </a:t>
            </a:r>
            <a:r>
              <a:rPr sz="2200" b="0" spc="30" dirty="0">
                <a:solidFill>
                  <a:srgbClr val="000000"/>
                </a:solidFill>
                <a:latin typeface="Verdana"/>
                <a:cs typeface="Verdana"/>
              </a:rPr>
              <a:t>color </a:t>
            </a:r>
            <a:r>
              <a:rPr sz="2200" b="0" spc="-80" dirty="0">
                <a:solidFill>
                  <a:srgbClr val="000000"/>
                </a:solidFill>
                <a:latin typeface="Verdana"/>
                <a:cs typeface="Verdana"/>
              </a:rPr>
              <a:t>removal,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selective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ion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removal </a:t>
            </a:r>
            <a:r>
              <a:rPr sz="2200" b="0" spc="15" dirty="0">
                <a:solidFill>
                  <a:srgbClr val="000000"/>
                </a:solidFill>
                <a:latin typeface="Verdana"/>
                <a:cs typeface="Verdana"/>
              </a:rPr>
              <a:t>processes. </a:t>
            </a:r>
            <a:r>
              <a:rPr sz="2200" b="0" spc="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spc="10" dirty="0">
                <a:solidFill>
                  <a:srgbClr val="000000"/>
                </a:solidFill>
              </a:rPr>
              <a:t>Wastewater</a:t>
            </a:r>
            <a:r>
              <a:rPr sz="2200" spc="-55" dirty="0">
                <a:solidFill>
                  <a:srgbClr val="000000"/>
                </a:solidFill>
              </a:rPr>
              <a:t> Treatment: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Spiral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wound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modules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play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85" dirty="0">
                <a:solidFill>
                  <a:srgbClr val="000000"/>
                </a:solidFill>
                <a:latin typeface="Verdana"/>
                <a:cs typeface="Verdana"/>
              </a:rPr>
              <a:t>vital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role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wastewater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treatment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by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removing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contaminants,</a:t>
            </a:r>
            <a:r>
              <a:rPr sz="2200" b="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suspended </a:t>
            </a:r>
            <a:r>
              <a:rPr sz="2200" b="0" spc="-7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5" dirty="0">
                <a:solidFill>
                  <a:srgbClr val="000000"/>
                </a:solidFill>
                <a:latin typeface="Verdana"/>
                <a:cs typeface="Verdana"/>
              </a:rPr>
              <a:t>solids,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impurities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from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industrial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 municipal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wastewater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streams.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This </a:t>
            </a:r>
            <a:r>
              <a:rPr sz="2200" b="0" spc="5" dirty="0">
                <a:solidFill>
                  <a:srgbClr val="000000"/>
                </a:solidFill>
                <a:latin typeface="Verdana"/>
                <a:cs typeface="Verdana"/>
              </a:rPr>
              <a:t>helps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2200" b="0" spc="-50" dirty="0">
                <a:solidFill>
                  <a:srgbClr val="000000"/>
                </a:solidFill>
                <a:latin typeface="Verdana"/>
                <a:cs typeface="Verdana"/>
              </a:rPr>
              <a:t>purification </a:t>
            </a:r>
            <a:r>
              <a:rPr sz="2200" b="0" spc="30" dirty="0">
                <a:solidFill>
                  <a:srgbClr val="000000"/>
                </a:solidFill>
                <a:latin typeface="Verdana"/>
                <a:cs typeface="Verdana"/>
              </a:rPr>
              <a:t>of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water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for </a:t>
            </a:r>
            <a:r>
              <a:rPr sz="2200" b="0" spc="20" dirty="0">
                <a:solidFill>
                  <a:srgbClr val="000000"/>
                </a:solidFill>
                <a:latin typeface="Verdana"/>
                <a:cs typeface="Verdana"/>
              </a:rPr>
              <a:t>safe </a:t>
            </a:r>
            <a:r>
              <a:rPr sz="2200" b="0" spc="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discharge</a:t>
            </a:r>
            <a:r>
              <a:rPr sz="2200" b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or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reuse.</a:t>
            </a:r>
            <a:endParaRPr sz="2200">
              <a:latin typeface="Verdana"/>
              <a:cs typeface="Verdana"/>
            </a:endParaRPr>
          </a:p>
          <a:p>
            <a:pPr marL="391160" marR="1016000">
              <a:lnSpc>
                <a:spcPts val="2850"/>
              </a:lnSpc>
            </a:pPr>
            <a:r>
              <a:rPr sz="2200" spc="20" dirty="0">
                <a:solidFill>
                  <a:srgbClr val="000000"/>
                </a:solidFill>
              </a:rPr>
              <a:t>Chemical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10" dirty="0">
                <a:solidFill>
                  <a:srgbClr val="000000"/>
                </a:solidFill>
              </a:rPr>
              <a:t>Processing:</a:t>
            </a:r>
            <a:r>
              <a:rPr sz="2200" spc="-55" dirty="0">
                <a:solidFill>
                  <a:srgbClr val="000000"/>
                </a:solidFill>
              </a:rPr>
              <a:t>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They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are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used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14" dirty="0">
                <a:solidFill>
                  <a:srgbClr val="000000"/>
                </a:solidFill>
                <a:latin typeface="Verdana"/>
                <a:cs typeface="Verdana"/>
              </a:rPr>
              <a:t>in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chemical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75" dirty="0">
                <a:solidFill>
                  <a:srgbClr val="000000"/>
                </a:solidFill>
                <a:latin typeface="Verdana"/>
                <a:cs typeface="Verdana"/>
              </a:rPr>
              <a:t>industry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65" dirty="0">
                <a:solidFill>
                  <a:srgbClr val="000000"/>
                </a:solidFill>
                <a:latin typeface="Verdana"/>
                <a:cs typeface="Verdana"/>
              </a:rPr>
              <a:t>various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separation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0" dirty="0">
                <a:solidFill>
                  <a:srgbClr val="000000"/>
                </a:solidFill>
                <a:latin typeface="Verdana"/>
                <a:cs typeface="Verdana"/>
              </a:rPr>
              <a:t>purification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25" dirty="0">
                <a:solidFill>
                  <a:srgbClr val="000000"/>
                </a:solidFill>
                <a:latin typeface="Verdana"/>
                <a:cs typeface="Verdana"/>
              </a:rPr>
              <a:t>processes,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" dirty="0">
                <a:solidFill>
                  <a:srgbClr val="000000"/>
                </a:solidFill>
                <a:latin typeface="Verdana"/>
                <a:cs typeface="Verdana"/>
              </a:rPr>
              <a:t>such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as </a:t>
            </a:r>
            <a:r>
              <a:rPr sz="2200" b="0" spc="-7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0" dirty="0">
                <a:solidFill>
                  <a:srgbClr val="000000"/>
                </a:solidFill>
                <a:latin typeface="Verdana"/>
                <a:cs typeface="Verdana"/>
              </a:rPr>
              <a:t>concentrating</a:t>
            </a:r>
            <a:r>
              <a:rPr sz="2200" b="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or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separating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solvents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chemicals.</a:t>
            </a:r>
            <a:endParaRPr sz="2200">
              <a:latin typeface="Verdana"/>
              <a:cs typeface="Verdana"/>
            </a:endParaRPr>
          </a:p>
          <a:p>
            <a:pPr marL="391160" marR="164465">
              <a:lnSpc>
                <a:spcPts val="2850"/>
              </a:lnSpc>
            </a:pPr>
            <a:r>
              <a:rPr sz="2200" spc="-65" dirty="0">
                <a:solidFill>
                  <a:srgbClr val="000000"/>
                </a:solidFill>
              </a:rPr>
              <a:t>Dairy</a:t>
            </a:r>
            <a:r>
              <a:rPr sz="2200" spc="-60" dirty="0">
                <a:solidFill>
                  <a:srgbClr val="000000"/>
                </a:solidFill>
              </a:rPr>
              <a:t> </a:t>
            </a:r>
            <a:r>
              <a:rPr sz="2200" spc="-105" dirty="0">
                <a:solidFill>
                  <a:srgbClr val="000000"/>
                </a:solidFill>
              </a:rPr>
              <a:t>Industry:</a:t>
            </a:r>
            <a:r>
              <a:rPr sz="2200" spc="-20" dirty="0">
                <a:solidFill>
                  <a:srgbClr val="000000"/>
                </a:solidFill>
              </a:rPr>
              <a:t> </a:t>
            </a:r>
            <a:r>
              <a:rPr sz="2200" b="0" spc="-250" dirty="0">
                <a:solidFill>
                  <a:srgbClr val="000000"/>
                </a:solidFill>
                <a:latin typeface="Verdana"/>
                <a:cs typeface="Verdana"/>
              </a:rPr>
              <a:t>In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80" dirty="0">
                <a:solidFill>
                  <a:srgbClr val="000000"/>
                </a:solidFill>
                <a:latin typeface="Verdana"/>
                <a:cs typeface="Verdana"/>
              </a:rPr>
              <a:t>dairy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90" dirty="0">
                <a:solidFill>
                  <a:srgbClr val="000000"/>
                </a:solidFill>
                <a:latin typeface="Verdana"/>
                <a:cs typeface="Verdana"/>
              </a:rPr>
              <a:t>industry,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spiral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wound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Verdana"/>
                <a:cs typeface="Verdana"/>
              </a:rPr>
              <a:t>modules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are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used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for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90" dirty="0">
                <a:solidFill>
                  <a:srgbClr val="000000"/>
                </a:solidFill>
                <a:latin typeface="Verdana"/>
                <a:cs typeface="Verdana"/>
              </a:rPr>
              <a:t>milk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whey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0" dirty="0">
                <a:solidFill>
                  <a:srgbClr val="000000"/>
                </a:solidFill>
                <a:latin typeface="Verdana"/>
                <a:cs typeface="Verdana"/>
              </a:rPr>
              <a:t>concentration,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as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5" dirty="0">
                <a:solidFill>
                  <a:srgbClr val="000000"/>
                </a:solidFill>
                <a:latin typeface="Verdana"/>
                <a:cs typeface="Verdana"/>
              </a:rPr>
              <a:t>well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10" dirty="0">
                <a:solidFill>
                  <a:srgbClr val="000000"/>
                </a:solidFill>
                <a:latin typeface="Verdana"/>
                <a:cs typeface="Verdana"/>
              </a:rPr>
              <a:t>as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removal</a:t>
            </a:r>
            <a:r>
              <a:rPr sz="22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30" dirty="0">
                <a:solidFill>
                  <a:srgbClr val="000000"/>
                </a:solidFill>
                <a:latin typeface="Verdana"/>
                <a:cs typeface="Verdana"/>
              </a:rPr>
              <a:t>of </a:t>
            </a:r>
            <a:r>
              <a:rPr sz="2200" b="0" spc="-7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25" dirty="0">
                <a:solidFill>
                  <a:srgbClr val="000000"/>
                </a:solidFill>
                <a:latin typeface="Verdana"/>
                <a:cs typeface="Verdana"/>
              </a:rPr>
              <a:t>bacteria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5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45" dirty="0">
                <a:solidFill>
                  <a:srgbClr val="000000"/>
                </a:solidFill>
                <a:latin typeface="Verdana"/>
                <a:cs typeface="Verdana"/>
              </a:rPr>
              <a:t>other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70" dirty="0">
                <a:solidFill>
                  <a:srgbClr val="000000"/>
                </a:solidFill>
                <a:latin typeface="Verdana"/>
                <a:cs typeface="Verdana"/>
              </a:rPr>
              <a:t>impurities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6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80" dirty="0">
                <a:solidFill>
                  <a:srgbClr val="000000"/>
                </a:solidFill>
                <a:latin typeface="Verdana"/>
                <a:cs typeface="Verdana"/>
              </a:rPr>
              <a:t>dairy</a:t>
            </a:r>
            <a:r>
              <a:rPr sz="2200" b="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200" b="0" spc="-35" dirty="0">
                <a:solidFill>
                  <a:srgbClr val="000000"/>
                </a:solidFill>
                <a:latin typeface="Verdana"/>
                <a:cs typeface="Verdana"/>
              </a:rPr>
              <a:t>products.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401647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47403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54642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65501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4" y="72740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45978" y="1059619"/>
            <a:ext cx="5796280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35895" y="0"/>
              <a:ext cx="18252440" cy="3002280"/>
            </a:xfrm>
            <a:custGeom>
              <a:avLst/>
              <a:gdLst/>
              <a:ahLst/>
              <a:cxnLst/>
              <a:rect l="l" t="t" r="r" b="b"/>
              <a:pathLst>
                <a:path w="18252440" h="3002280">
                  <a:moveTo>
                    <a:pt x="18252103" y="3002026"/>
                  </a:moveTo>
                  <a:lnTo>
                    <a:pt x="0" y="3002026"/>
                  </a:lnTo>
                  <a:lnTo>
                    <a:pt x="0" y="0"/>
                  </a:lnTo>
                  <a:lnTo>
                    <a:pt x="18252103" y="0"/>
                  </a:lnTo>
                  <a:lnTo>
                    <a:pt x="18252103" y="300202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2003" y="0"/>
              <a:ext cx="4785995" cy="2997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41962" cy="3352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87578" y="219590"/>
            <a:ext cx="6985000" cy="2406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98245" marR="5080" indent="-1186180">
              <a:lnSpc>
                <a:spcPct val="114900"/>
              </a:lnSpc>
              <a:spcBef>
                <a:spcPts val="90"/>
              </a:spcBef>
              <a:tabLst>
                <a:tab pos="4575810" algn="l"/>
              </a:tabLst>
            </a:pPr>
            <a:r>
              <a:rPr sz="6800" spc="-475" dirty="0">
                <a:solidFill>
                  <a:srgbClr val="FFFFFF"/>
                </a:solidFill>
              </a:rPr>
              <a:t>3</a:t>
            </a:r>
            <a:r>
              <a:rPr sz="6800" spc="-1380" dirty="0">
                <a:solidFill>
                  <a:srgbClr val="FFFFFF"/>
                </a:solidFill>
              </a:rPr>
              <a:t> </a:t>
            </a:r>
            <a:r>
              <a:rPr sz="6800" spc="-835" dirty="0">
                <a:solidFill>
                  <a:srgbClr val="FFFFFF"/>
                </a:solidFill>
              </a:rPr>
              <a:t>.</a:t>
            </a:r>
            <a:r>
              <a:rPr sz="6800" spc="-1380" dirty="0">
                <a:solidFill>
                  <a:srgbClr val="FFFFFF"/>
                </a:solidFill>
              </a:rPr>
              <a:t> </a:t>
            </a:r>
            <a:r>
              <a:rPr sz="6800" spc="180" dirty="0">
                <a:solidFill>
                  <a:srgbClr val="FFFFFF"/>
                </a:solidFill>
              </a:rPr>
              <a:t>H</a:t>
            </a:r>
            <a:r>
              <a:rPr sz="6800" spc="-114" dirty="0">
                <a:solidFill>
                  <a:srgbClr val="FFFFFF"/>
                </a:solidFill>
              </a:rPr>
              <a:t>O</a:t>
            </a:r>
            <a:r>
              <a:rPr sz="6800" spc="-70" dirty="0">
                <a:solidFill>
                  <a:srgbClr val="FFFFFF"/>
                </a:solidFill>
              </a:rPr>
              <a:t>LL</a:t>
            </a:r>
            <a:r>
              <a:rPr sz="6800" spc="-114" dirty="0">
                <a:solidFill>
                  <a:srgbClr val="FFFFFF"/>
                </a:solidFill>
              </a:rPr>
              <a:t>O</a:t>
            </a:r>
            <a:r>
              <a:rPr sz="6800" spc="-1250" dirty="0">
                <a:solidFill>
                  <a:srgbClr val="FFFFFF"/>
                </a:solidFill>
              </a:rPr>
              <a:t>W</a:t>
            </a:r>
            <a:r>
              <a:rPr sz="6800" dirty="0">
                <a:solidFill>
                  <a:srgbClr val="FFFFFF"/>
                </a:solidFill>
              </a:rPr>
              <a:t>	</a:t>
            </a:r>
            <a:r>
              <a:rPr sz="6800" spc="-340" dirty="0">
                <a:solidFill>
                  <a:srgbClr val="FFFFFF"/>
                </a:solidFill>
              </a:rPr>
              <a:t>F</a:t>
            </a:r>
            <a:r>
              <a:rPr sz="6800" spc="825" dirty="0">
                <a:solidFill>
                  <a:srgbClr val="FFFFFF"/>
                </a:solidFill>
              </a:rPr>
              <a:t>I</a:t>
            </a:r>
            <a:r>
              <a:rPr sz="6800" spc="630" dirty="0">
                <a:solidFill>
                  <a:srgbClr val="FFFFFF"/>
                </a:solidFill>
              </a:rPr>
              <a:t>B</a:t>
            </a:r>
            <a:r>
              <a:rPr sz="6800" spc="605" dirty="0">
                <a:solidFill>
                  <a:srgbClr val="FFFFFF"/>
                </a:solidFill>
              </a:rPr>
              <a:t>R</a:t>
            </a:r>
            <a:r>
              <a:rPr sz="6800" spc="-560" dirty="0">
                <a:solidFill>
                  <a:srgbClr val="FFFFFF"/>
                </a:solidFill>
              </a:rPr>
              <a:t>E  </a:t>
            </a:r>
            <a:r>
              <a:rPr sz="6800" spc="145" dirty="0">
                <a:solidFill>
                  <a:srgbClr val="FFFFFF"/>
                </a:solidFill>
              </a:rPr>
              <a:t>MEMBRANE</a:t>
            </a:r>
            <a:endParaRPr sz="6800"/>
          </a:p>
        </p:txBody>
      </p:sp>
      <p:grpSp>
        <p:nvGrpSpPr>
          <p:cNvPr id="7" name="object 7"/>
          <p:cNvGrpSpPr/>
          <p:nvPr/>
        </p:nvGrpSpPr>
        <p:grpSpPr>
          <a:xfrm>
            <a:off x="1409699" y="3961358"/>
            <a:ext cx="133350" cy="4467225"/>
            <a:chOff x="1409699" y="3961358"/>
            <a:chExt cx="133350" cy="44672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9" y="3961358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99" y="5199608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699" y="6437858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699" y="7056983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699" y="8295232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28440" y="3613359"/>
            <a:ext cx="15136494" cy="559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085">
              <a:lnSpc>
                <a:spcPct val="123100"/>
              </a:lnSpc>
              <a:spcBef>
                <a:spcPts val="100"/>
              </a:spcBef>
            </a:pPr>
            <a:r>
              <a:rPr sz="3300" spc="30" dirty="0">
                <a:latin typeface="Verdana"/>
                <a:cs typeface="Verdana"/>
              </a:rPr>
              <a:t>A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90" dirty="0">
                <a:latin typeface="Verdana"/>
                <a:cs typeface="Verdana"/>
              </a:rPr>
              <a:t>h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dirty="0">
                <a:latin typeface="Verdana"/>
                <a:cs typeface="Verdana"/>
              </a:rPr>
              <a:t>ll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-370" dirty="0">
                <a:latin typeface="Verdana"/>
                <a:cs typeface="Verdana"/>
              </a:rPr>
              <a:t>-</a:t>
            </a:r>
            <a:r>
              <a:rPr sz="3300" spc="-5" dirty="0">
                <a:latin typeface="Verdana"/>
                <a:cs typeface="Verdana"/>
              </a:rPr>
              <a:t>f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30" dirty="0">
                <a:latin typeface="Verdana"/>
                <a:cs typeface="Verdana"/>
              </a:rPr>
              <a:t>b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30" dirty="0">
                <a:latin typeface="Verdana"/>
                <a:cs typeface="Verdana"/>
              </a:rPr>
              <a:t>d</a:t>
            </a:r>
            <a:r>
              <a:rPr sz="3300" spc="-190" dirty="0">
                <a:latin typeface="Verdana"/>
                <a:cs typeface="Verdana"/>
              </a:rPr>
              <a:t>u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14" dirty="0">
                <a:latin typeface="Verdana"/>
                <a:cs typeface="Verdana"/>
              </a:rPr>
              <a:t>s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30" dirty="0">
                <a:latin typeface="Verdana"/>
                <a:cs typeface="Verdana"/>
              </a:rPr>
              <a:t>p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-110" dirty="0">
                <a:latin typeface="Verdana"/>
                <a:cs typeface="Verdana"/>
              </a:rPr>
              <a:t>t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f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90" dirty="0">
                <a:latin typeface="Verdana"/>
                <a:cs typeface="Verdana"/>
              </a:rPr>
              <a:t>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50" dirty="0">
                <a:latin typeface="Verdana"/>
                <a:cs typeface="Verdana"/>
              </a:rPr>
              <a:t>y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245" dirty="0">
                <a:latin typeface="Verdana"/>
                <a:cs typeface="Verdana"/>
              </a:rPr>
              <a:t>m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85" dirty="0">
                <a:latin typeface="Verdana"/>
                <a:cs typeface="Verdana"/>
              </a:rPr>
              <a:t>h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90" dirty="0">
                <a:latin typeface="Verdana"/>
                <a:cs typeface="Verdana"/>
              </a:rPr>
              <a:t>h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dirty="0">
                <a:latin typeface="Verdana"/>
                <a:cs typeface="Verdana"/>
              </a:rPr>
              <a:t>ll</a:t>
            </a:r>
            <a:r>
              <a:rPr sz="3300" spc="-370" dirty="0">
                <a:latin typeface="Verdana"/>
                <a:cs typeface="Verdana"/>
              </a:rPr>
              <a:t>-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0" dirty="0">
                <a:latin typeface="Verdana"/>
                <a:cs typeface="Verdana"/>
              </a:rPr>
              <a:t>d</a:t>
            </a:r>
            <a:r>
              <a:rPr sz="3300" spc="-370" dirty="0">
                <a:latin typeface="Verdana"/>
                <a:cs typeface="Verdana"/>
              </a:rPr>
              <a:t>-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90" dirty="0">
                <a:latin typeface="Verdana"/>
                <a:cs typeface="Verdana"/>
              </a:rPr>
              <a:t>u</a:t>
            </a:r>
            <a:r>
              <a:rPr sz="3300" spc="30" dirty="0">
                <a:latin typeface="Verdana"/>
                <a:cs typeface="Verdana"/>
              </a:rPr>
              <a:t>b</a:t>
            </a:r>
            <a:r>
              <a:rPr sz="3300" spc="75" dirty="0">
                <a:latin typeface="Verdana"/>
                <a:cs typeface="Verdana"/>
              </a:rPr>
              <a:t>e  </a:t>
            </a:r>
            <a:r>
              <a:rPr sz="3300" spc="-70" dirty="0">
                <a:latin typeface="Verdana"/>
                <a:cs typeface="Verdana"/>
              </a:rPr>
              <a:t>design.</a:t>
            </a:r>
            <a:endParaRPr sz="3300">
              <a:latin typeface="Verdana"/>
              <a:cs typeface="Verdana"/>
            </a:endParaRPr>
          </a:p>
          <a:p>
            <a:pPr marL="12700" marR="338455">
              <a:lnSpc>
                <a:spcPct val="123100"/>
              </a:lnSpc>
            </a:pPr>
            <a:r>
              <a:rPr sz="3300" spc="-340" dirty="0">
                <a:latin typeface="Verdana"/>
                <a:cs typeface="Verdana"/>
              </a:rPr>
              <a:t>It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30" dirty="0">
                <a:latin typeface="Verdana"/>
                <a:cs typeface="Verdana"/>
              </a:rPr>
              <a:t>consists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50" dirty="0">
                <a:latin typeface="Verdana"/>
                <a:cs typeface="Verdana"/>
              </a:rPr>
              <a:t>of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numerous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55" dirty="0">
                <a:latin typeface="Verdana"/>
                <a:cs typeface="Verdana"/>
              </a:rPr>
              <a:t>tiny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25" dirty="0">
                <a:latin typeface="Verdana"/>
                <a:cs typeface="Verdana"/>
              </a:rPr>
              <a:t>fibres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25" dirty="0">
                <a:latin typeface="Verdana"/>
                <a:cs typeface="Verdana"/>
              </a:rPr>
              <a:t>bundled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40" dirty="0">
                <a:latin typeface="Verdana"/>
                <a:cs typeface="Verdana"/>
              </a:rPr>
              <a:t>together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40" dirty="0">
                <a:latin typeface="Verdana"/>
                <a:cs typeface="Verdana"/>
              </a:rPr>
              <a:t>within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pipe,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45" dirty="0">
                <a:latin typeface="Verdana"/>
                <a:cs typeface="Verdana"/>
              </a:rPr>
              <a:t>sealed </a:t>
            </a:r>
            <a:r>
              <a:rPr sz="3300" spc="-1145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w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85" dirty="0">
                <a:latin typeface="Verdana"/>
                <a:cs typeface="Verdana"/>
              </a:rPr>
              <a:t>h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5" dirty="0">
                <a:latin typeface="Verdana"/>
                <a:cs typeface="Verdana"/>
              </a:rPr>
              <a:t>d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f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195" dirty="0">
                <a:latin typeface="Verdana"/>
                <a:cs typeface="Verdana"/>
              </a:rPr>
              <a:t>n</a:t>
            </a:r>
            <a:r>
              <a:rPr sz="3300" spc="30" dirty="0">
                <a:latin typeface="Verdana"/>
                <a:cs typeface="Verdana"/>
              </a:rPr>
              <a:t>g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415" dirty="0"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  <a:p>
            <a:pPr marL="12700" marR="5080">
              <a:lnSpc>
                <a:spcPct val="123100"/>
              </a:lnSpc>
            </a:pPr>
            <a:r>
              <a:rPr sz="3300" spc="-10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pipe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serves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15" dirty="0">
                <a:latin typeface="Verdana"/>
                <a:cs typeface="Verdana"/>
              </a:rPr>
              <a:t>as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65" dirty="0">
                <a:latin typeface="Verdana"/>
                <a:cs typeface="Verdana"/>
              </a:rPr>
              <a:t>the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'shell'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and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25" dirty="0">
                <a:latin typeface="Verdana"/>
                <a:cs typeface="Verdana"/>
              </a:rPr>
              <a:t>is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equipped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with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75" dirty="0">
                <a:latin typeface="Verdana"/>
                <a:cs typeface="Verdana"/>
              </a:rPr>
              <a:t>inlet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spc="-85" dirty="0">
                <a:latin typeface="Verdana"/>
                <a:cs typeface="Verdana"/>
              </a:rPr>
              <a:t>and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outlet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-35" dirty="0">
                <a:latin typeface="Verdana"/>
                <a:cs typeface="Verdana"/>
              </a:rPr>
              <a:t>nozzles. </a:t>
            </a:r>
            <a:r>
              <a:rPr sz="3300" spc="-1145" dirty="0"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The </a:t>
            </a:r>
            <a:r>
              <a:rPr sz="3300" spc="15" dirty="0">
                <a:latin typeface="Verdana"/>
                <a:cs typeface="Verdana"/>
              </a:rPr>
              <a:t>ends </a:t>
            </a:r>
            <a:r>
              <a:rPr sz="3300" spc="50" dirty="0">
                <a:latin typeface="Verdana"/>
                <a:cs typeface="Verdana"/>
              </a:rPr>
              <a:t>of </a:t>
            </a:r>
            <a:r>
              <a:rPr sz="3300" spc="-65" dirty="0">
                <a:latin typeface="Verdana"/>
                <a:cs typeface="Verdana"/>
              </a:rPr>
              <a:t>the </a:t>
            </a:r>
            <a:r>
              <a:rPr sz="3300" spc="-50" dirty="0">
                <a:latin typeface="Verdana"/>
                <a:cs typeface="Verdana"/>
              </a:rPr>
              <a:t>fibre </a:t>
            </a:r>
            <a:r>
              <a:rPr sz="3300" spc="-35" dirty="0">
                <a:latin typeface="Verdana"/>
                <a:cs typeface="Verdana"/>
              </a:rPr>
              <a:t>bundle </a:t>
            </a:r>
            <a:r>
              <a:rPr sz="3300" spc="-65" dirty="0">
                <a:latin typeface="Verdana"/>
                <a:cs typeface="Verdana"/>
              </a:rPr>
              <a:t>are </a:t>
            </a:r>
            <a:r>
              <a:rPr sz="3300" spc="45" dirty="0">
                <a:latin typeface="Verdana"/>
                <a:cs typeface="Verdana"/>
              </a:rPr>
              <a:t>sealed </a:t>
            </a:r>
            <a:r>
              <a:rPr sz="3300" spc="-114" dirty="0">
                <a:latin typeface="Verdana"/>
                <a:cs typeface="Verdana"/>
              </a:rPr>
              <a:t>with </a:t>
            </a:r>
            <a:r>
              <a:rPr sz="3300" spc="-65" dirty="0">
                <a:latin typeface="Verdana"/>
                <a:cs typeface="Verdana"/>
              </a:rPr>
              <a:t>epoxy, </a:t>
            </a:r>
            <a:r>
              <a:rPr sz="3300" spc="-90" dirty="0">
                <a:latin typeface="Verdana"/>
                <a:cs typeface="Verdana"/>
              </a:rPr>
              <a:t>ensuring </a:t>
            </a:r>
            <a:r>
              <a:rPr sz="3300" spc="-85" dirty="0">
                <a:latin typeface="Verdana"/>
                <a:cs typeface="Verdana"/>
              </a:rPr>
              <a:t>a </a:t>
            </a:r>
            <a:r>
              <a:rPr sz="3300" spc="30" dirty="0">
                <a:latin typeface="Verdana"/>
                <a:cs typeface="Verdana"/>
              </a:rPr>
              <a:t>secure </a:t>
            </a:r>
            <a:r>
              <a:rPr sz="3300" spc="35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configuration.</a:t>
            </a:r>
            <a:endParaRPr sz="3300">
              <a:latin typeface="Verdana"/>
              <a:cs typeface="Verdana"/>
            </a:endParaRPr>
          </a:p>
          <a:p>
            <a:pPr marL="12700" marR="2440305">
              <a:lnSpc>
                <a:spcPct val="123100"/>
              </a:lnSpc>
            </a:pPr>
            <a:r>
              <a:rPr sz="3300" spc="20" dirty="0">
                <a:latin typeface="Verdana"/>
                <a:cs typeface="Verdana"/>
              </a:rPr>
              <a:t>Hollow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0" dirty="0">
                <a:latin typeface="Verdana"/>
                <a:cs typeface="Verdana"/>
              </a:rPr>
              <a:t>fibre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can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80" dirty="0">
                <a:latin typeface="Verdana"/>
                <a:cs typeface="Verdana"/>
              </a:rPr>
              <a:t>find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35" dirty="0">
                <a:latin typeface="Verdana"/>
                <a:cs typeface="Verdana"/>
              </a:rPr>
              <a:t>uses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75" dirty="0">
                <a:latin typeface="Verdana"/>
                <a:cs typeface="Verdana"/>
              </a:rPr>
              <a:t>in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25" dirty="0">
                <a:latin typeface="Verdana"/>
                <a:cs typeface="Verdana"/>
              </a:rPr>
              <a:t>all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5" dirty="0">
                <a:latin typeface="Verdana"/>
                <a:cs typeface="Verdana"/>
              </a:rPr>
              <a:t>types</a:t>
            </a:r>
            <a:r>
              <a:rPr sz="3300" spc="-235" dirty="0">
                <a:latin typeface="Verdana"/>
                <a:cs typeface="Verdana"/>
              </a:rPr>
              <a:t> </a:t>
            </a:r>
            <a:r>
              <a:rPr sz="3300" spc="50" dirty="0">
                <a:latin typeface="Verdana"/>
                <a:cs typeface="Verdana"/>
              </a:rPr>
              <a:t>of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filtration,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ranging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90" dirty="0">
                <a:latin typeface="Verdana"/>
                <a:cs typeface="Verdana"/>
              </a:rPr>
              <a:t>from </a:t>
            </a:r>
            <a:r>
              <a:rPr sz="3300" spc="-1145" dirty="0">
                <a:latin typeface="Verdana"/>
                <a:cs typeface="Verdana"/>
              </a:rPr>
              <a:t> 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260" dirty="0">
                <a:latin typeface="Verdana"/>
                <a:cs typeface="Verdana"/>
              </a:rPr>
              <a:t>c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5" dirty="0">
                <a:latin typeface="Verdana"/>
                <a:cs typeface="Verdana"/>
              </a:rPr>
              <a:t>f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dirty="0">
                <a:latin typeface="Verdana"/>
                <a:cs typeface="Verdana"/>
              </a:rPr>
              <a:t>l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-90" dirty="0">
                <a:latin typeface="Verdana"/>
                <a:cs typeface="Verdana"/>
              </a:rPr>
              <a:t>a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-190" dirty="0">
                <a:latin typeface="Verdana"/>
                <a:cs typeface="Verdana"/>
              </a:rPr>
              <a:t>n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114" dirty="0">
                <a:latin typeface="Verdana"/>
                <a:cs typeface="Verdana"/>
              </a:rPr>
              <a:t>t</a:t>
            </a:r>
            <a:r>
              <a:rPr sz="3300" spc="105" dirty="0">
                <a:latin typeface="Verdana"/>
                <a:cs typeface="Verdana"/>
              </a:rPr>
              <a:t>o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250" dirty="0">
                <a:latin typeface="Verdana"/>
                <a:cs typeface="Verdana"/>
              </a:rPr>
              <a:t>v</a:t>
            </a:r>
            <a:r>
              <a:rPr sz="3300" spc="100" dirty="0">
                <a:latin typeface="Verdana"/>
                <a:cs typeface="Verdana"/>
              </a:rPr>
              <a:t>e</a:t>
            </a:r>
            <a:r>
              <a:rPr sz="3300" spc="-220" dirty="0">
                <a:latin typeface="Verdana"/>
                <a:cs typeface="Verdana"/>
              </a:rPr>
              <a:t>r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105" dirty="0">
                <a:latin typeface="Verdana"/>
                <a:cs typeface="Verdana"/>
              </a:rPr>
              <a:t>e</a:t>
            </a:r>
            <a:r>
              <a:rPr sz="3300" spc="-24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250" dirty="0">
                <a:latin typeface="Verdana"/>
                <a:cs typeface="Verdana"/>
              </a:rPr>
              <a:t>m</a:t>
            </a:r>
            <a:r>
              <a:rPr sz="3300" spc="100" dirty="0">
                <a:latin typeface="Verdana"/>
                <a:cs typeface="Verdana"/>
              </a:rPr>
              <a:t>o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165" dirty="0">
                <a:latin typeface="Verdana"/>
                <a:cs typeface="Verdana"/>
              </a:rPr>
              <a:t>i</a:t>
            </a:r>
            <a:r>
              <a:rPr sz="3300" spc="110" dirty="0">
                <a:latin typeface="Verdana"/>
                <a:cs typeface="Verdana"/>
              </a:rPr>
              <a:t>s</a:t>
            </a:r>
            <a:r>
              <a:rPr sz="3300" spc="-415" dirty="0"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059" y="0"/>
            <a:ext cx="18300065" cy="10288905"/>
            <a:chOff x="-12059" y="0"/>
            <a:chExt cx="18300065" cy="10288905"/>
          </a:xfrm>
        </p:grpSpPr>
        <p:sp>
          <p:nvSpPr>
            <p:cNvPr id="3" name="object 3"/>
            <p:cNvSpPr/>
            <p:nvPr/>
          </p:nvSpPr>
          <p:spPr>
            <a:xfrm>
              <a:off x="17460224" y="4438542"/>
              <a:ext cx="828040" cy="789940"/>
            </a:xfrm>
            <a:custGeom>
              <a:avLst/>
              <a:gdLst/>
              <a:ahLst/>
              <a:cxnLst/>
              <a:rect l="l" t="t" r="r" b="b"/>
              <a:pathLst>
                <a:path w="828040" h="789939">
                  <a:moveTo>
                    <a:pt x="750884" y="769625"/>
                  </a:moveTo>
                  <a:lnTo>
                    <a:pt x="702427" y="752503"/>
                  </a:lnTo>
                  <a:lnTo>
                    <a:pt x="653363" y="732170"/>
                  </a:lnTo>
                  <a:lnTo>
                    <a:pt x="605017" y="709103"/>
                  </a:lnTo>
                  <a:lnTo>
                    <a:pt x="557463" y="683335"/>
                  </a:lnTo>
                  <a:lnTo>
                    <a:pt x="510779" y="654900"/>
                  </a:lnTo>
                  <a:lnTo>
                    <a:pt x="470870" y="627445"/>
                  </a:lnTo>
                  <a:lnTo>
                    <a:pt x="432216" y="598592"/>
                  </a:lnTo>
                  <a:lnTo>
                    <a:pt x="394806" y="568324"/>
                  </a:lnTo>
                  <a:lnTo>
                    <a:pt x="358626" y="536628"/>
                  </a:lnTo>
                  <a:lnTo>
                    <a:pt x="323666" y="503488"/>
                  </a:lnTo>
                  <a:lnTo>
                    <a:pt x="289914" y="468889"/>
                  </a:lnTo>
                  <a:lnTo>
                    <a:pt x="257357" y="432815"/>
                  </a:lnTo>
                  <a:lnTo>
                    <a:pt x="225983" y="395252"/>
                  </a:lnTo>
                  <a:lnTo>
                    <a:pt x="195781" y="356184"/>
                  </a:lnTo>
                  <a:lnTo>
                    <a:pt x="166739" y="315596"/>
                  </a:lnTo>
                  <a:lnTo>
                    <a:pt x="138844" y="273472"/>
                  </a:lnTo>
                  <a:lnTo>
                    <a:pt x="112086" y="229799"/>
                  </a:lnTo>
                  <a:lnTo>
                    <a:pt x="86451" y="184559"/>
                  </a:lnTo>
                  <a:lnTo>
                    <a:pt x="61928" y="137739"/>
                  </a:lnTo>
                  <a:lnTo>
                    <a:pt x="38506" y="89322"/>
                  </a:lnTo>
                  <a:lnTo>
                    <a:pt x="16171" y="39294"/>
                  </a:lnTo>
                  <a:lnTo>
                    <a:pt x="0" y="0"/>
                  </a:lnTo>
                  <a:lnTo>
                    <a:pt x="10003" y="9545"/>
                  </a:lnTo>
                  <a:lnTo>
                    <a:pt x="21367" y="37163"/>
                  </a:lnTo>
                  <a:lnTo>
                    <a:pt x="43642" y="87073"/>
                  </a:lnTo>
                  <a:lnTo>
                    <a:pt x="66989" y="135354"/>
                  </a:lnTo>
                  <a:lnTo>
                    <a:pt x="91422" y="182023"/>
                  </a:lnTo>
                  <a:lnTo>
                    <a:pt x="116954" y="227099"/>
                  </a:lnTo>
                  <a:lnTo>
                    <a:pt x="143597" y="270599"/>
                  </a:lnTo>
                  <a:lnTo>
                    <a:pt x="171365" y="312540"/>
                  </a:lnTo>
                  <a:lnTo>
                    <a:pt x="200272" y="352941"/>
                  </a:lnTo>
                  <a:lnTo>
                    <a:pt x="230329" y="391819"/>
                  </a:lnTo>
                  <a:lnTo>
                    <a:pt x="261552" y="429191"/>
                  </a:lnTo>
                  <a:lnTo>
                    <a:pt x="293951" y="465077"/>
                  </a:lnTo>
                  <a:lnTo>
                    <a:pt x="327542" y="499493"/>
                  </a:lnTo>
                  <a:lnTo>
                    <a:pt x="362336" y="532458"/>
                  </a:lnTo>
                  <a:lnTo>
                    <a:pt x="398347" y="563988"/>
                  </a:lnTo>
                  <a:lnTo>
                    <a:pt x="435589" y="594102"/>
                  </a:lnTo>
                  <a:lnTo>
                    <a:pt x="474074" y="622817"/>
                  </a:lnTo>
                  <a:lnTo>
                    <a:pt x="513815" y="650152"/>
                  </a:lnTo>
                  <a:lnTo>
                    <a:pt x="560352" y="678516"/>
                  </a:lnTo>
                  <a:lnTo>
                    <a:pt x="607609" y="704149"/>
                  </a:lnTo>
                  <a:lnTo>
                    <a:pt x="655588" y="727050"/>
                  </a:lnTo>
                  <a:lnTo>
                    <a:pt x="704292" y="747222"/>
                  </a:lnTo>
                  <a:lnTo>
                    <a:pt x="753734" y="764666"/>
                  </a:lnTo>
                  <a:lnTo>
                    <a:pt x="803849" y="779366"/>
                  </a:lnTo>
                  <a:lnTo>
                    <a:pt x="821615" y="784060"/>
                  </a:lnTo>
                  <a:lnTo>
                    <a:pt x="827775" y="789939"/>
                  </a:lnTo>
                  <a:lnTo>
                    <a:pt x="750884" y="769625"/>
                  </a:lnTo>
                  <a:close/>
                </a:path>
                <a:path w="828040" h="789939">
                  <a:moveTo>
                    <a:pt x="514449" y="650537"/>
                  </a:moveTo>
                  <a:lnTo>
                    <a:pt x="474072" y="622816"/>
                  </a:lnTo>
                  <a:lnTo>
                    <a:pt x="435587" y="594101"/>
                  </a:lnTo>
                  <a:lnTo>
                    <a:pt x="398346" y="563987"/>
                  </a:lnTo>
                  <a:lnTo>
                    <a:pt x="362335" y="532456"/>
                  </a:lnTo>
                  <a:lnTo>
                    <a:pt x="327541" y="499492"/>
                  </a:lnTo>
                  <a:lnTo>
                    <a:pt x="293950" y="465076"/>
                  </a:lnTo>
                  <a:lnTo>
                    <a:pt x="261551" y="429190"/>
                  </a:lnTo>
                  <a:lnTo>
                    <a:pt x="230329" y="391817"/>
                  </a:lnTo>
                  <a:lnTo>
                    <a:pt x="200271" y="352939"/>
                  </a:lnTo>
                  <a:lnTo>
                    <a:pt x="171365" y="312539"/>
                  </a:lnTo>
                  <a:lnTo>
                    <a:pt x="143596" y="270598"/>
                  </a:lnTo>
                  <a:lnTo>
                    <a:pt x="116953" y="227098"/>
                  </a:lnTo>
                  <a:lnTo>
                    <a:pt x="91422" y="182022"/>
                  </a:lnTo>
                  <a:lnTo>
                    <a:pt x="66989" y="135353"/>
                  </a:lnTo>
                  <a:lnTo>
                    <a:pt x="43642" y="87072"/>
                  </a:lnTo>
                  <a:lnTo>
                    <a:pt x="21367" y="37162"/>
                  </a:lnTo>
                  <a:lnTo>
                    <a:pt x="10003" y="9545"/>
                  </a:lnTo>
                  <a:lnTo>
                    <a:pt x="14010" y="13370"/>
                  </a:lnTo>
                  <a:lnTo>
                    <a:pt x="24098" y="37885"/>
                  </a:lnTo>
                  <a:lnTo>
                    <a:pt x="46368" y="87794"/>
                  </a:lnTo>
                  <a:lnTo>
                    <a:pt x="69705" y="136072"/>
                  </a:lnTo>
                  <a:lnTo>
                    <a:pt x="94117" y="182735"/>
                  </a:lnTo>
                  <a:lnTo>
                    <a:pt x="119615" y="227802"/>
                  </a:lnTo>
                  <a:lnTo>
                    <a:pt x="146208" y="271288"/>
                  </a:lnTo>
                  <a:lnTo>
                    <a:pt x="173905" y="313211"/>
                  </a:lnTo>
                  <a:lnTo>
                    <a:pt x="202718" y="353587"/>
                  </a:lnTo>
                  <a:lnTo>
                    <a:pt x="232655" y="392433"/>
                  </a:lnTo>
                  <a:lnTo>
                    <a:pt x="263727" y="429766"/>
                  </a:lnTo>
                  <a:lnTo>
                    <a:pt x="295943" y="465603"/>
                  </a:lnTo>
                  <a:lnTo>
                    <a:pt x="329313" y="499961"/>
                  </a:lnTo>
                  <a:lnTo>
                    <a:pt x="363847" y="532857"/>
                  </a:lnTo>
                  <a:lnTo>
                    <a:pt x="399554" y="564307"/>
                  </a:lnTo>
                  <a:lnTo>
                    <a:pt x="436445" y="594328"/>
                  </a:lnTo>
                  <a:lnTo>
                    <a:pt x="474530" y="622938"/>
                  </a:lnTo>
                  <a:lnTo>
                    <a:pt x="513818" y="650153"/>
                  </a:lnTo>
                  <a:lnTo>
                    <a:pt x="514449" y="650537"/>
                  </a:lnTo>
                  <a:close/>
                </a:path>
                <a:path w="828040" h="789939">
                  <a:moveTo>
                    <a:pt x="805315" y="779718"/>
                  </a:moveTo>
                  <a:lnTo>
                    <a:pt x="756224" y="765323"/>
                  </a:lnTo>
                  <a:lnTo>
                    <a:pt x="706302" y="747752"/>
                  </a:lnTo>
                  <a:lnTo>
                    <a:pt x="656947" y="727409"/>
                  </a:lnTo>
                  <a:lnTo>
                    <a:pt x="608313" y="704334"/>
                  </a:lnTo>
                  <a:lnTo>
                    <a:pt x="560551" y="678568"/>
                  </a:lnTo>
                  <a:lnTo>
                    <a:pt x="513815" y="650151"/>
                  </a:lnTo>
                  <a:lnTo>
                    <a:pt x="474528" y="622936"/>
                  </a:lnTo>
                  <a:lnTo>
                    <a:pt x="436444" y="594327"/>
                  </a:lnTo>
                  <a:lnTo>
                    <a:pt x="399553" y="564305"/>
                  </a:lnTo>
                  <a:lnTo>
                    <a:pt x="363845" y="532855"/>
                  </a:lnTo>
                  <a:lnTo>
                    <a:pt x="329312" y="499960"/>
                  </a:lnTo>
                  <a:lnTo>
                    <a:pt x="295942" y="465602"/>
                  </a:lnTo>
                  <a:lnTo>
                    <a:pt x="263726" y="429765"/>
                  </a:lnTo>
                  <a:lnTo>
                    <a:pt x="232654" y="392432"/>
                  </a:lnTo>
                  <a:lnTo>
                    <a:pt x="202717" y="353586"/>
                  </a:lnTo>
                  <a:lnTo>
                    <a:pt x="173905" y="313210"/>
                  </a:lnTo>
                  <a:lnTo>
                    <a:pt x="146207" y="271287"/>
                  </a:lnTo>
                  <a:lnTo>
                    <a:pt x="119614" y="227801"/>
                  </a:lnTo>
                  <a:lnTo>
                    <a:pt x="94117" y="182734"/>
                  </a:lnTo>
                  <a:lnTo>
                    <a:pt x="69705" y="136071"/>
                  </a:lnTo>
                  <a:lnTo>
                    <a:pt x="46368" y="87793"/>
                  </a:lnTo>
                  <a:lnTo>
                    <a:pt x="24097" y="37884"/>
                  </a:lnTo>
                  <a:lnTo>
                    <a:pt x="14010" y="13370"/>
                  </a:lnTo>
                  <a:lnTo>
                    <a:pt x="24110" y="23008"/>
                  </a:lnTo>
                  <a:lnTo>
                    <a:pt x="29221" y="35430"/>
                  </a:lnTo>
                  <a:lnTo>
                    <a:pt x="51328" y="85003"/>
                  </a:lnTo>
                  <a:lnTo>
                    <a:pt x="74499" y="132981"/>
                  </a:lnTo>
                  <a:lnTo>
                    <a:pt x="98743" y="179377"/>
                  </a:lnTo>
                  <a:lnTo>
                    <a:pt x="124073" y="224208"/>
                  </a:lnTo>
                  <a:lnTo>
                    <a:pt x="150501" y="267487"/>
                  </a:lnTo>
                  <a:lnTo>
                    <a:pt x="178037" y="309230"/>
                  </a:lnTo>
                  <a:lnTo>
                    <a:pt x="206695" y="349452"/>
                  </a:lnTo>
                  <a:lnTo>
                    <a:pt x="236485" y="388167"/>
                  </a:lnTo>
                  <a:lnTo>
                    <a:pt x="267419" y="425392"/>
                  </a:lnTo>
                  <a:lnTo>
                    <a:pt x="299509" y="461140"/>
                  </a:lnTo>
                  <a:lnTo>
                    <a:pt x="332767" y="495427"/>
                  </a:lnTo>
                  <a:lnTo>
                    <a:pt x="367204" y="528267"/>
                  </a:lnTo>
                  <a:lnTo>
                    <a:pt x="402832" y="559676"/>
                  </a:lnTo>
                  <a:lnTo>
                    <a:pt x="439663" y="589669"/>
                  </a:lnTo>
                  <a:lnTo>
                    <a:pt x="477709" y="618260"/>
                  </a:lnTo>
                  <a:lnTo>
                    <a:pt x="516980" y="645465"/>
                  </a:lnTo>
                  <a:lnTo>
                    <a:pt x="567225" y="675887"/>
                  </a:lnTo>
                  <a:lnTo>
                    <a:pt x="613483" y="700655"/>
                  </a:lnTo>
                  <a:lnTo>
                    <a:pt x="660628" y="722910"/>
                  </a:lnTo>
                  <a:lnTo>
                    <a:pt x="708587" y="742620"/>
                  </a:lnTo>
                  <a:lnTo>
                    <a:pt x="757287" y="759749"/>
                  </a:lnTo>
                  <a:lnTo>
                    <a:pt x="806657" y="774265"/>
                  </a:lnTo>
                  <a:lnTo>
                    <a:pt x="813147" y="775980"/>
                  </a:lnTo>
                  <a:lnTo>
                    <a:pt x="821007" y="783480"/>
                  </a:lnTo>
                  <a:lnTo>
                    <a:pt x="805315" y="779718"/>
                  </a:lnTo>
                  <a:close/>
                </a:path>
                <a:path w="828040" h="789939">
                  <a:moveTo>
                    <a:pt x="813147" y="775979"/>
                  </a:moveTo>
                  <a:lnTo>
                    <a:pt x="806657" y="774265"/>
                  </a:lnTo>
                  <a:lnTo>
                    <a:pt x="812919" y="775762"/>
                  </a:lnTo>
                  <a:lnTo>
                    <a:pt x="813147" y="775979"/>
                  </a:lnTo>
                  <a:close/>
                </a:path>
                <a:path w="828040" h="789939">
                  <a:moveTo>
                    <a:pt x="806578" y="780088"/>
                  </a:moveTo>
                  <a:lnTo>
                    <a:pt x="805315" y="779718"/>
                  </a:lnTo>
                  <a:lnTo>
                    <a:pt x="821007" y="783480"/>
                  </a:lnTo>
                  <a:lnTo>
                    <a:pt x="806578" y="780088"/>
                  </a:lnTo>
                  <a:close/>
                </a:path>
                <a:path w="828040" h="789939">
                  <a:moveTo>
                    <a:pt x="821615" y="784060"/>
                  </a:moveTo>
                  <a:lnTo>
                    <a:pt x="806578" y="780088"/>
                  </a:lnTo>
                  <a:lnTo>
                    <a:pt x="821104" y="783573"/>
                  </a:lnTo>
                  <a:lnTo>
                    <a:pt x="821615" y="784060"/>
                  </a:lnTo>
                  <a:close/>
                </a:path>
                <a:path w="828040" h="789939">
                  <a:moveTo>
                    <a:pt x="806548" y="780079"/>
                  </a:moveTo>
                  <a:lnTo>
                    <a:pt x="803849" y="779366"/>
                  </a:lnTo>
                  <a:lnTo>
                    <a:pt x="805315" y="779718"/>
                  </a:lnTo>
                  <a:lnTo>
                    <a:pt x="806548" y="780079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7854" y="1412102"/>
              <a:ext cx="10515599" cy="3543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59" y="0"/>
              <a:ext cx="5015394" cy="54900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32269" y="1136745"/>
              <a:ext cx="4623435" cy="76200"/>
            </a:xfrm>
            <a:custGeom>
              <a:avLst/>
              <a:gdLst/>
              <a:ahLst/>
              <a:cxnLst/>
              <a:rect l="l" t="t" r="r" b="b"/>
              <a:pathLst>
                <a:path w="4623434" h="76200">
                  <a:moveTo>
                    <a:pt x="4623196" y="76199"/>
                  </a:moveTo>
                  <a:lnTo>
                    <a:pt x="0" y="76199"/>
                  </a:lnTo>
                  <a:lnTo>
                    <a:pt x="0" y="0"/>
                  </a:lnTo>
                  <a:lnTo>
                    <a:pt x="4623196" y="0"/>
                  </a:lnTo>
                  <a:lnTo>
                    <a:pt x="4623196" y="7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19569" y="250983"/>
            <a:ext cx="46488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484" dirty="0">
                <a:solidFill>
                  <a:srgbClr val="000000"/>
                </a:solidFill>
              </a:rPr>
              <a:t>H</a:t>
            </a:r>
            <a:r>
              <a:rPr sz="6500" spc="-770" dirty="0">
                <a:solidFill>
                  <a:srgbClr val="000000"/>
                </a:solidFill>
              </a:rPr>
              <a:t>O</a:t>
            </a:r>
            <a:r>
              <a:rPr sz="6500" spc="-1215" dirty="0">
                <a:solidFill>
                  <a:srgbClr val="000000"/>
                </a:solidFill>
              </a:rPr>
              <a:t>W</a:t>
            </a:r>
            <a:r>
              <a:rPr sz="6500" spc="-295" dirty="0">
                <a:solidFill>
                  <a:srgbClr val="000000"/>
                </a:solidFill>
              </a:rPr>
              <a:t> </a:t>
            </a:r>
            <a:r>
              <a:rPr sz="6500" spc="140" dirty="0">
                <a:solidFill>
                  <a:srgbClr val="000000"/>
                </a:solidFill>
              </a:rPr>
              <a:t>I</a:t>
            </a:r>
            <a:r>
              <a:rPr sz="6500" spc="-1085" dirty="0">
                <a:solidFill>
                  <a:srgbClr val="000000"/>
                </a:solidFill>
              </a:rPr>
              <a:t>T</a:t>
            </a:r>
            <a:r>
              <a:rPr sz="6500" spc="-295" dirty="0">
                <a:solidFill>
                  <a:srgbClr val="000000"/>
                </a:solidFill>
              </a:rPr>
              <a:t> </a:t>
            </a:r>
            <a:r>
              <a:rPr sz="6500" spc="-1220" dirty="0">
                <a:solidFill>
                  <a:srgbClr val="000000"/>
                </a:solidFill>
              </a:rPr>
              <a:t>W</a:t>
            </a:r>
            <a:r>
              <a:rPr sz="6500" spc="-770" dirty="0">
                <a:solidFill>
                  <a:srgbClr val="000000"/>
                </a:solidFill>
              </a:rPr>
              <a:t>O</a:t>
            </a:r>
            <a:r>
              <a:rPr sz="6500" spc="-80" dirty="0">
                <a:solidFill>
                  <a:srgbClr val="000000"/>
                </a:solidFill>
              </a:rPr>
              <a:t>R</a:t>
            </a:r>
            <a:r>
              <a:rPr sz="6500" spc="-330" dirty="0">
                <a:solidFill>
                  <a:srgbClr val="000000"/>
                </a:solidFill>
              </a:rPr>
              <a:t>K</a:t>
            </a:r>
            <a:endParaRPr sz="6500"/>
          </a:p>
        </p:txBody>
      </p:sp>
      <p:grpSp>
        <p:nvGrpSpPr>
          <p:cNvPr id="8" name="object 8"/>
          <p:cNvGrpSpPr/>
          <p:nvPr/>
        </p:nvGrpSpPr>
        <p:grpSpPr>
          <a:xfrm>
            <a:off x="1362074" y="5906669"/>
            <a:ext cx="133350" cy="3038475"/>
            <a:chOff x="1362074" y="5906669"/>
            <a:chExt cx="133350" cy="30384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74" y="5906669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74" y="6487694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74" y="7649744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74" y="8811794"/>
              <a:ext cx="133349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6945" y="4948701"/>
            <a:ext cx="15595600" cy="4725670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R="958215" algn="ctr">
              <a:lnSpc>
                <a:spcPct val="100000"/>
              </a:lnSpc>
              <a:spcBef>
                <a:spcPts val="1455"/>
              </a:spcBef>
            </a:pPr>
            <a:r>
              <a:rPr sz="2200" b="1" spc="-25" dirty="0">
                <a:solidFill>
                  <a:srgbClr val="727070"/>
                </a:solidFill>
                <a:latin typeface="Tahoma"/>
                <a:cs typeface="Tahoma"/>
              </a:rPr>
              <a:t>Hollow-fibre</a:t>
            </a:r>
            <a:r>
              <a:rPr sz="2200" b="1" spc="-65" dirty="0">
                <a:solidFill>
                  <a:srgbClr val="727070"/>
                </a:solidFill>
                <a:latin typeface="Tahoma"/>
                <a:cs typeface="Tahoma"/>
              </a:rPr>
              <a:t> </a:t>
            </a:r>
            <a:r>
              <a:rPr sz="2200" b="1" spc="-55" dirty="0">
                <a:solidFill>
                  <a:srgbClr val="727070"/>
                </a:solidFill>
                <a:latin typeface="Tahoma"/>
                <a:cs typeface="Tahoma"/>
              </a:rPr>
              <a:t>filtration</a:t>
            </a:r>
            <a:r>
              <a:rPr sz="2200" b="1" spc="-65" dirty="0">
                <a:solidFill>
                  <a:srgbClr val="727070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727070"/>
                </a:solidFill>
                <a:latin typeface="Tahoma"/>
                <a:cs typeface="Tahoma"/>
              </a:rPr>
              <a:t>module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3050" dirty="0">
                <a:latin typeface="Verdana"/>
                <a:cs typeface="Verdana"/>
              </a:rPr>
              <a:t>The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25" dirty="0">
                <a:latin typeface="Verdana"/>
                <a:cs typeface="Verdana"/>
              </a:rPr>
              <a:t>module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can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5" dirty="0">
                <a:latin typeface="Verdana"/>
                <a:cs typeface="Verdana"/>
              </a:rPr>
              <a:t>receive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60" dirty="0">
                <a:latin typeface="Verdana"/>
                <a:cs typeface="Verdana"/>
              </a:rPr>
              <a:t>feed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either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on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55" dirty="0">
                <a:latin typeface="Verdana"/>
                <a:cs typeface="Verdana"/>
              </a:rPr>
              <a:t>the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10" dirty="0">
                <a:latin typeface="Verdana"/>
                <a:cs typeface="Verdana"/>
              </a:rPr>
              <a:t>shell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50" dirty="0">
                <a:latin typeface="Verdana"/>
                <a:cs typeface="Verdana"/>
              </a:rPr>
              <a:t>or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tube</a:t>
            </a:r>
            <a:r>
              <a:rPr sz="3050" spc="-215" dirty="0">
                <a:latin typeface="Verdana"/>
                <a:cs typeface="Verdana"/>
              </a:rPr>
              <a:t> </a:t>
            </a:r>
            <a:r>
              <a:rPr sz="3050" spc="-60" dirty="0">
                <a:latin typeface="Verdana"/>
                <a:cs typeface="Verdana"/>
              </a:rPr>
              <a:t>side.</a:t>
            </a:r>
            <a:endParaRPr sz="30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3050" spc="-310" dirty="0">
                <a:latin typeface="Verdana"/>
                <a:cs typeface="Verdana"/>
              </a:rPr>
              <a:t>It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spc="20" dirty="0">
                <a:latin typeface="Verdana"/>
                <a:cs typeface="Verdana"/>
              </a:rPr>
              <a:t>accommodates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a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spc="-25" dirty="0">
                <a:latin typeface="Verdana"/>
                <a:cs typeface="Verdana"/>
              </a:rPr>
              <a:t>large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105" dirty="0">
                <a:latin typeface="Verdana"/>
                <a:cs typeface="Verdana"/>
              </a:rPr>
              <a:t>number</a:t>
            </a:r>
            <a:r>
              <a:rPr sz="3050" spc="50" dirty="0">
                <a:latin typeface="Verdana"/>
                <a:cs typeface="Verdana"/>
              </a:rPr>
              <a:t> of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55" dirty="0">
                <a:latin typeface="Verdana"/>
                <a:cs typeface="Verdana"/>
              </a:rPr>
              <a:t>fine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15" dirty="0">
                <a:latin typeface="Verdana"/>
                <a:cs typeface="Verdana"/>
              </a:rPr>
              <a:t>fibres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spc="-125" dirty="0">
                <a:latin typeface="Verdana"/>
                <a:cs typeface="Verdana"/>
              </a:rPr>
              <a:t>within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a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small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100" dirty="0">
                <a:latin typeface="Verdana"/>
                <a:cs typeface="Verdana"/>
              </a:rPr>
              <a:t>volume,</a:t>
            </a:r>
            <a:r>
              <a:rPr sz="3050" spc="55" dirty="0">
                <a:latin typeface="Verdana"/>
                <a:cs typeface="Verdana"/>
              </a:rPr>
              <a:t> </a:t>
            </a:r>
            <a:r>
              <a:rPr sz="3050" spc="-75" dirty="0">
                <a:latin typeface="Verdana"/>
                <a:cs typeface="Verdana"/>
              </a:rPr>
              <a:t>providing</a:t>
            </a:r>
            <a:r>
              <a:rPr sz="3050" spc="50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a </a:t>
            </a:r>
            <a:r>
              <a:rPr sz="3050" spc="-1055" dirty="0">
                <a:latin typeface="Verdana"/>
                <a:cs typeface="Verdana"/>
              </a:rPr>
              <a:t> </a:t>
            </a:r>
            <a:r>
              <a:rPr sz="3050" spc="-114" dirty="0">
                <a:latin typeface="Verdana"/>
                <a:cs typeface="Verdana"/>
              </a:rPr>
              <a:t>high</a:t>
            </a:r>
            <a:r>
              <a:rPr sz="3050" spc="-225" dirty="0">
                <a:latin typeface="Verdana"/>
                <a:cs typeface="Verdana"/>
              </a:rPr>
              <a:t> </a:t>
            </a:r>
            <a:r>
              <a:rPr sz="3050" spc="5" dirty="0">
                <a:latin typeface="Verdana"/>
                <a:cs typeface="Verdana"/>
              </a:rPr>
              <a:t>surface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125" dirty="0">
                <a:latin typeface="Verdana"/>
                <a:cs typeface="Verdana"/>
              </a:rPr>
              <a:t>area.</a:t>
            </a:r>
            <a:endParaRPr sz="30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3050" dirty="0">
                <a:latin typeface="Verdana"/>
                <a:cs typeface="Verdana"/>
              </a:rPr>
              <a:t>The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35" dirty="0">
                <a:latin typeface="Verdana"/>
                <a:cs typeface="Verdana"/>
              </a:rPr>
              <a:t>small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40" dirty="0">
                <a:latin typeface="Verdana"/>
                <a:cs typeface="Verdana"/>
              </a:rPr>
              <a:t>fibre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65" dirty="0">
                <a:latin typeface="Verdana"/>
                <a:cs typeface="Verdana"/>
              </a:rPr>
              <a:t>diameter</a:t>
            </a:r>
            <a:r>
              <a:rPr sz="3050" spc="20" dirty="0">
                <a:latin typeface="Verdana"/>
                <a:cs typeface="Verdana"/>
              </a:rPr>
              <a:t> </a:t>
            </a:r>
            <a:r>
              <a:rPr sz="3050" spc="25" dirty="0">
                <a:latin typeface="Verdana"/>
                <a:cs typeface="Verdana"/>
              </a:rPr>
              <a:t>allows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125" dirty="0">
                <a:latin typeface="Verdana"/>
                <a:cs typeface="Verdana"/>
              </a:rPr>
              <a:t>it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to</a:t>
            </a:r>
            <a:r>
              <a:rPr sz="3050" spc="20" dirty="0">
                <a:latin typeface="Verdana"/>
                <a:cs typeface="Verdana"/>
              </a:rPr>
              <a:t> </a:t>
            </a:r>
            <a:r>
              <a:rPr sz="3050" spc="-70" dirty="0">
                <a:latin typeface="Verdana"/>
                <a:cs typeface="Verdana"/>
              </a:rPr>
              <a:t>withstand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114" dirty="0">
                <a:latin typeface="Verdana"/>
                <a:cs typeface="Verdana"/>
              </a:rPr>
              <a:t>high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95" dirty="0">
                <a:latin typeface="Verdana"/>
                <a:cs typeface="Verdana"/>
              </a:rPr>
              <a:t>internal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spc="-50" dirty="0">
                <a:latin typeface="Verdana"/>
                <a:cs typeface="Verdana"/>
              </a:rPr>
              <a:t>or</a:t>
            </a:r>
            <a:r>
              <a:rPr sz="3050" spc="20" dirty="0">
                <a:latin typeface="Verdana"/>
                <a:cs typeface="Verdana"/>
              </a:rPr>
              <a:t> </a:t>
            </a:r>
            <a:r>
              <a:rPr sz="3050" spc="-60" dirty="0">
                <a:latin typeface="Verdana"/>
                <a:cs typeface="Verdana"/>
              </a:rPr>
              <a:t>external</a:t>
            </a:r>
            <a:r>
              <a:rPr sz="3050" spc="1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pressures </a:t>
            </a:r>
            <a:r>
              <a:rPr sz="3050" spc="-1055" dirty="0">
                <a:latin typeface="Verdana"/>
                <a:cs typeface="Verdana"/>
              </a:rPr>
              <a:t> </a:t>
            </a:r>
            <a:r>
              <a:rPr sz="3050" spc="5" dirty="0">
                <a:latin typeface="Verdana"/>
                <a:cs typeface="Verdana"/>
              </a:rPr>
              <a:t>w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-105" dirty="0">
                <a:latin typeface="Verdana"/>
                <a:cs typeface="Verdana"/>
              </a:rPr>
              <a:t>t</a:t>
            </a:r>
            <a:r>
              <a:rPr sz="3050" spc="-170" dirty="0">
                <a:latin typeface="Verdana"/>
                <a:cs typeface="Verdana"/>
              </a:rPr>
              <a:t>h</a:t>
            </a:r>
            <a:r>
              <a:rPr sz="3050" spc="95" dirty="0">
                <a:latin typeface="Verdana"/>
                <a:cs typeface="Verdana"/>
              </a:rPr>
              <a:t>o</a:t>
            </a:r>
            <a:r>
              <a:rPr sz="3050" spc="-170" dirty="0">
                <a:latin typeface="Verdana"/>
                <a:cs typeface="Verdana"/>
              </a:rPr>
              <a:t>u</a:t>
            </a:r>
            <a:r>
              <a:rPr sz="3050" spc="-100" dirty="0">
                <a:latin typeface="Verdana"/>
                <a:cs typeface="Verdana"/>
              </a:rPr>
              <a:t>t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75" dirty="0">
                <a:latin typeface="Verdana"/>
                <a:cs typeface="Verdana"/>
              </a:rPr>
              <a:t>a</a:t>
            </a:r>
            <a:r>
              <a:rPr sz="3050" spc="35" dirty="0">
                <a:latin typeface="Verdana"/>
                <a:cs typeface="Verdana"/>
              </a:rPr>
              <a:t>dd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-105" dirty="0">
                <a:latin typeface="Verdana"/>
                <a:cs typeface="Verdana"/>
              </a:rPr>
              <a:t>t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95" dirty="0">
                <a:latin typeface="Verdana"/>
                <a:cs typeface="Verdana"/>
              </a:rPr>
              <a:t>o</a:t>
            </a:r>
            <a:r>
              <a:rPr sz="3050" spc="-175" dirty="0">
                <a:latin typeface="Verdana"/>
                <a:cs typeface="Verdana"/>
              </a:rPr>
              <a:t>n</a:t>
            </a:r>
            <a:r>
              <a:rPr sz="3050" spc="-75" dirty="0">
                <a:latin typeface="Verdana"/>
                <a:cs typeface="Verdana"/>
              </a:rPr>
              <a:t>a</a:t>
            </a:r>
            <a:r>
              <a:rPr sz="3050" spc="10" dirty="0">
                <a:latin typeface="Verdana"/>
                <a:cs typeface="Verdana"/>
              </a:rPr>
              <a:t>l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110" dirty="0">
                <a:latin typeface="Verdana"/>
                <a:cs typeface="Verdana"/>
              </a:rPr>
              <a:t>s</a:t>
            </a:r>
            <a:r>
              <a:rPr sz="3050" spc="-170" dirty="0">
                <a:latin typeface="Verdana"/>
                <a:cs typeface="Verdana"/>
              </a:rPr>
              <a:t>u</a:t>
            </a:r>
            <a:r>
              <a:rPr sz="3050" spc="35" dirty="0">
                <a:latin typeface="Verdana"/>
                <a:cs typeface="Verdana"/>
              </a:rPr>
              <a:t>pp</a:t>
            </a:r>
            <a:r>
              <a:rPr sz="3050" spc="95" dirty="0">
                <a:latin typeface="Verdana"/>
                <a:cs typeface="Verdana"/>
              </a:rPr>
              <a:t>o</a:t>
            </a:r>
            <a:r>
              <a:rPr sz="3050" spc="-200" dirty="0">
                <a:latin typeface="Verdana"/>
                <a:cs typeface="Verdana"/>
              </a:rPr>
              <a:t>r</a:t>
            </a:r>
            <a:r>
              <a:rPr sz="3050" spc="-105" dirty="0">
                <a:latin typeface="Verdana"/>
                <a:cs typeface="Verdana"/>
              </a:rPr>
              <a:t>t</a:t>
            </a:r>
            <a:r>
              <a:rPr sz="3050" spc="-385" dirty="0">
                <a:latin typeface="Verdana"/>
                <a:cs typeface="Verdana"/>
              </a:rPr>
              <a:t>.</a:t>
            </a:r>
            <a:endParaRPr sz="30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3050" spc="-90" dirty="0">
                <a:latin typeface="Verdana"/>
                <a:cs typeface="Verdana"/>
              </a:rPr>
              <a:t>High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15" dirty="0">
                <a:latin typeface="Verdana"/>
                <a:cs typeface="Verdana"/>
              </a:rPr>
              <a:t>pressure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15" dirty="0">
                <a:latin typeface="Verdana"/>
                <a:cs typeface="Verdana"/>
              </a:rPr>
              <a:t>applications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204" dirty="0">
                <a:latin typeface="Verdana"/>
                <a:cs typeface="Verdana"/>
              </a:rPr>
              <a:t>(up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to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100" dirty="0">
                <a:latin typeface="Verdana"/>
                <a:cs typeface="Verdana"/>
              </a:rPr>
              <a:t>1000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90" dirty="0">
                <a:latin typeface="Verdana"/>
                <a:cs typeface="Verdana"/>
              </a:rPr>
              <a:t>psig)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65" dirty="0">
                <a:latin typeface="Verdana"/>
                <a:cs typeface="Verdana"/>
              </a:rPr>
              <a:t>utilize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20" dirty="0">
                <a:latin typeface="Verdana"/>
                <a:cs typeface="Verdana"/>
              </a:rPr>
              <a:t>shell-side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40" dirty="0">
                <a:latin typeface="Verdana"/>
                <a:cs typeface="Verdana"/>
              </a:rPr>
              <a:t>feeding,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40" dirty="0">
                <a:latin typeface="Verdana"/>
                <a:cs typeface="Verdana"/>
              </a:rPr>
              <a:t>while</a:t>
            </a:r>
            <a:r>
              <a:rPr sz="3050" spc="5" dirty="0">
                <a:latin typeface="Verdana"/>
                <a:cs typeface="Verdana"/>
              </a:rPr>
              <a:t> </a:t>
            </a:r>
            <a:r>
              <a:rPr sz="3050" spc="-95" dirty="0">
                <a:latin typeface="Verdana"/>
                <a:cs typeface="Verdana"/>
              </a:rPr>
              <a:t>tube- </a:t>
            </a:r>
            <a:r>
              <a:rPr sz="3050" spc="-1060" dirty="0">
                <a:latin typeface="Verdana"/>
                <a:cs typeface="Verdana"/>
              </a:rPr>
              <a:t> </a:t>
            </a:r>
            <a:r>
              <a:rPr sz="3050" spc="110" dirty="0">
                <a:latin typeface="Verdana"/>
                <a:cs typeface="Verdana"/>
              </a:rPr>
              <a:t>s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35" dirty="0">
                <a:latin typeface="Verdana"/>
                <a:cs typeface="Verdana"/>
              </a:rPr>
              <a:t>d</a:t>
            </a:r>
            <a:r>
              <a:rPr sz="3050" spc="105" dirty="0">
                <a:latin typeface="Verdana"/>
                <a:cs typeface="Verdana"/>
              </a:rPr>
              <a:t>e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f</a:t>
            </a:r>
            <a:r>
              <a:rPr sz="3050" spc="100" dirty="0">
                <a:latin typeface="Verdana"/>
                <a:cs typeface="Verdana"/>
              </a:rPr>
              <a:t>ee</a:t>
            </a:r>
            <a:r>
              <a:rPr sz="3050" spc="35" dirty="0">
                <a:latin typeface="Verdana"/>
                <a:cs typeface="Verdana"/>
              </a:rPr>
              <a:t>d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-175" dirty="0">
                <a:latin typeface="Verdana"/>
                <a:cs typeface="Verdana"/>
              </a:rPr>
              <a:t>n</a:t>
            </a:r>
            <a:r>
              <a:rPr sz="3050" spc="40" dirty="0">
                <a:latin typeface="Verdana"/>
                <a:cs typeface="Verdana"/>
              </a:rPr>
              <a:t>g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114" dirty="0">
                <a:latin typeface="Verdana"/>
                <a:cs typeface="Verdana"/>
              </a:rPr>
              <a:t>s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110" dirty="0">
                <a:latin typeface="Verdana"/>
                <a:cs typeface="Verdana"/>
              </a:rPr>
              <a:t>s</a:t>
            </a:r>
            <a:r>
              <a:rPr sz="3050" spc="-170" dirty="0">
                <a:latin typeface="Verdana"/>
                <a:cs typeface="Verdana"/>
              </a:rPr>
              <a:t>u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-105" dirty="0">
                <a:latin typeface="Verdana"/>
                <a:cs typeface="Verdana"/>
              </a:rPr>
              <a:t>t</a:t>
            </a:r>
            <a:r>
              <a:rPr sz="3050" spc="-75" dirty="0">
                <a:latin typeface="Verdana"/>
                <a:cs typeface="Verdana"/>
              </a:rPr>
              <a:t>a</a:t>
            </a:r>
            <a:r>
              <a:rPr sz="3050" spc="35" dirty="0">
                <a:latin typeface="Verdana"/>
                <a:cs typeface="Verdana"/>
              </a:rPr>
              <a:t>b</a:t>
            </a:r>
            <a:r>
              <a:rPr sz="3050" spc="5" dirty="0">
                <a:latin typeface="Verdana"/>
                <a:cs typeface="Verdana"/>
              </a:rPr>
              <a:t>l</a:t>
            </a:r>
            <a:r>
              <a:rPr sz="3050" spc="105" dirty="0">
                <a:latin typeface="Verdana"/>
                <a:cs typeface="Verdana"/>
              </a:rPr>
              <a:t>e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dirty="0">
                <a:latin typeface="Verdana"/>
                <a:cs typeface="Verdana"/>
              </a:rPr>
              <a:t>f</a:t>
            </a:r>
            <a:r>
              <a:rPr sz="3050" spc="95" dirty="0">
                <a:latin typeface="Verdana"/>
                <a:cs typeface="Verdana"/>
              </a:rPr>
              <a:t>o</a:t>
            </a:r>
            <a:r>
              <a:rPr sz="3050" spc="-195" dirty="0">
                <a:latin typeface="Verdana"/>
                <a:cs typeface="Verdana"/>
              </a:rPr>
              <a:t>r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35" dirty="0">
                <a:latin typeface="Verdana"/>
                <a:cs typeface="Verdana"/>
              </a:rPr>
              <a:t>p</a:t>
            </a:r>
            <a:r>
              <a:rPr sz="3050" spc="-200" dirty="0">
                <a:latin typeface="Verdana"/>
                <a:cs typeface="Verdana"/>
              </a:rPr>
              <a:t>r</a:t>
            </a:r>
            <a:r>
              <a:rPr sz="3050" spc="100" dirty="0">
                <a:latin typeface="Verdana"/>
                <a:cs typeface="Verdana"/>
              </a:rPr>
              <a:t>e</a:t>
            </a:r>
            <a:r>
              <a:rPr sz="3050" spc="110" dirty="0">
                <a:latin typeface="Verdana"/>
                <a:cs typeface="Verdana"/>
              </a:rPr>
              <a:t>ss</a:t>
            </a:r>
            <a:r>
              <a:rPr sz="3050" spc="-170" dirty="0">
                <a:latin typeface="Verdana"/>
                <a:cs typeface="Verdana"/>
              </a:rPr>
              <a:t>u</a:t>
            </a:r>
            <a:r>
              <a:rPr sz="3050" spc="-200" dirty="0">
                <a:latin typeface="Verdana"/>
                <a:cs typeface="Verdana"/>
              </a:rPr>
              <a:t>r</a:t>
            </a:r>
            <a:r>
              <a:rPr sz="3050" spc="100" dirty="0">
                <a:latin typeface="Verdana"/>
                <a:cs typeface="Verdana"/>
              </a:rPr>
              <a:t>e</a:t>
            </a:r>
            <a:r>
              <a:rPr sz="3050" spc="114" dirty="0">
                <a:latin typeface="Verdana"/>
                <a:cs typeface="Verdana"/>
              </a:rPr>
              <a:t>s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170" dirty="0">
                <a:latin typeface="Verdana"/>
                <a:cs typeface="Verdana"/>
              </a:rPr>
              <a:t>u</a:t>
            </a:r>
            <a:r>
              <a:rPr sz="3050" spc="40" dirty="0">
                <a:latin typeface="Verdana"/>
                <a:cs typeface="Verdana"/>
              </a:rPr>
              <a:t>p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105" dirty="0">
                <a:latin typeface="Verdana"/>
                <a:cs typeface="Verdana"/>
              </a:rPr>
              <a:t>t</a:t>
            </a:r>
            <a:r>
              <a:rPr sz="3050" spc="100" dirty="0">
                <a:latin typeface="Verdana"/>
                <a:cs typeface="Verdana"/>
              </a:rPr>
              <a:t>o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-625" dirty="0">
                <a:latin typeface="Verdana"/>
                <a:cs typeface="Verdana"/>
              </a:rPr>
              <a:t>1</a:t>
            </a:r>
            <a:r>
              <a:rPr sz="3050" spc="45" dirty="0">
                <a:latin typeface="Verdana"/>
                <a:cs typeface="Verdana"/>
              </a:rPr>
              <a:t>5</a:t>
            </a:r>
            <a:r>
              <a:rPr sz="3050" spc="80" dirty="0">
                <a:latin typeface="Verdana"/>
                <a:cs typeface="Verdana"/>
              </a:rPr>
              <a:t>0</a:t>
            </a:r>
            <a:r>
              <a:rPr sz="3050" spc="-220" dirty="0">
                <a:latin typeface="Verdana"/>
                <a:cs typeface="Verdana"/>
              </a:rPr>
              <a:t> </a:t>
            </a:r>
            <a:r>
              <a:rPr sz="3050" spc="35" dirty="0">
                <a:latin typeface="Verdana"/>
                <a:cs typeface="Verdana"/>
              </a:rPr>
              <a:t>p</a:t>
            </a:r>
            <a:r>
              <a:rPr sz="3050" spc="110" dirty="0">
                <a:latin typeface="Verdana"/>
                <a:cs typeface="Verdana"/>
              </a:rPr>
              <a:t>s</a:t>
            </a:r>
            <a:r>
              <a:rPr sz="3050" spc="-150" dirty="0">
                <a:latin typeface="Verdana"/>
                <a:cs typeface="Verdana"/>
              </a:rPr>
              <a:t>i</a:t>
            </a:r>
            <a:r>
              <a:rPr sz="3050" spc="35" dirty="0">
                <a:latin typeface="Verdana"/>
                <a:cs typeface="Verdana"/>
              </a:rPr>
              <a:t>g</a:t>
            </a:r>
            <a:r>
              <a:rPr sz="3050" spc="-385" dirty="0">
                <a:latin typeface="Verdana"/>
                <a:cs typeface="Verdana"/>
              </a:rPr>
              <a:t>.</a:t>
            </a:r>
            <a:endParaRPr sz="3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104731" cy="34797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766590" y="0"/>
            <a:ext cx="16521430" cy="9294495"/>
            <a:chOff x="1766590" y="0"/>
            <a:chExt cx="16521430" cy="92944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2605" y="0"/>
              <a:ext cx="2445394" cy="9093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111" y="2228571"/>
              <a:ext cx="14655777" cy="70182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04680" y="2217141"/>
              <a:ext cx="14678025" cy="7038975"/>
            </a:xfrm>
            <a:custGeom>
              <a:avLst/>
              <a:gdLst/>
              <a:ahLst/>
              <a:cxnLst/>
              <a:rect l="l" t="t" r="r" b="b"/>
              <a:pathLst>
                <a:path w="14678025" h="7038975">
                  <a:moveTo>
                    <a:pt x="0" y="0"/>
                  </a:moveTo>
                  <a:lnTo>
                    <a:pt x="0" y="7038974"/>
                  </a:lnTo>
                  <a:lnTo>
                    <a:pt x="14678025" y="7038974"/>
                  </a:lnTo>
                  <a:lnTo>
                    <a:pt x="14678025" y="0"/>
                  </a:lnTo>
                  <a:lnTo>
                    <a:pt x="0" y="0"/>
                  </a:lnTo>
                </a:path>
              </a:pathLst>
            </a:custGeom>
            <a:ln w="76181">
              <a:solidFill>
                <a:srgbClr val="FFFA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84940" y="1035081"/>
            <a:ext cx="135185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heavy" spc="-254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DIRTY</a:t>
            </a:r>
            <a:r>
              <a:rPr sz="4000" u="heavy" spc="-140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 </a:t>
            </a:r>
            <a:r>
              <a:rPr sz="4000" u="heavy" spc="-44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WATER</a:t>
            </a:r>
            <a:r>
              <a:rPr sz="4000" u="heavy" spc="-13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 </a:t>
            </a:r>
            <a:r>
              <a:rPr sz="4000" u="heavy" spc="-33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FILTRATION</a:t>
            </a:r>
            <a:r>
              <a:rPr sz="4000" u="heavy" spc="-13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 </a:t>
            </a:r>
            <a:r>
              <a:rPr sz="4000" u="heavy" spc="-34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THROUGH</a:t>
            </a:r>
            <a:r>
              <a:rPr sz="4000" u="heavy" spc="-140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 </a:t>
            </a:r>
            <a:r>
              <a:rPr sz="4000" u="heavy" spc="-310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HOLLOW-FIBRE</a:t>
            </a:r>
            <a:r>
              <a:rPr sz="4000" u="heavy" spc="-135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 </a:t>
            </a:r>
            <a:r>
              <a:rPr sz="4000" u="heavy" spc="-280" dirty="0">
                <a:solidFill>
                  <a:srgbClr val="FFFAEB"/>
                </a:solidFill>
                <a:uFill>
                  <a:solidFill>
                    <a:srgbClr val="FFFAEB"/>
                  </a:solidFill>
                </a:uFill>
              </a:rPr>
              <a:t>MEMEBRANE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476" y="2621567"/>
            <a:ext cx="486918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High</a:t>
            </a:r>
            <a:r>
              <a:rPr sz="2400" spc="35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90" dirty="0">
                <a:solidFill>
                  <a:srgbClr val="FFFAFA"/>
                </a:solidFill>
                <a:latin typeface="Verdana"/>
                <a:cs typeface="Verdana"/>
              </a:rPr>
              <a:t>packing</a:t>
            </a:r>
            <a:r>
              <a:rPr sz="2400" spc="35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55" dirty="0">
                <a:solidFill>
                  <a:srgbClr val="FFFAFA"/>
                </a:solidFill>
                <a:latin typeface="Verdana"/>
                <a:cs typeface="Verdana"/>
              </a:rPr>
              <a:t>density,</a:t>
            </a:r>
            <a:r>
              <a:rPr sz="2400" spc="35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up</a:t>
            </a:r>
            <a:r>
              <a:rPr sz="2400" spc="35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2923" y="2990985"/>
            <a:ext cx="344170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9530">
              <a:lnSpc>
                <a:spcPct val="114599"/>
              </a:lnSpc>
              <a:spcBef>
                <a:spcPts val="95"/>
              </a:spcBef>
              <a:tabLst>
                <a:tab pos="1173480" algn="l"/>
                <a:tab pos="2121535" algn="l"/>
                <a:tab pos="2675255" algn="l"/>
                <a:tab pos="3250565" algn="l"/>
              </a:tabLst>
            </a:pP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/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-220" dirty="0">
                <a:solidFill>
                  <a:srgbClr val="FFFAFA"/>
                </a:solidFill>
                <a:latin typeface="Verdana"/>
                <a:cs typeface="Verdana"/>
              </a:rPr>
              <a:t>,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es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-125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-35" dirty="0">
                <a:solidFill>
                  <a:srgbClr val="FFFAFA"/>
                </a:solidFill>
                <a:latin typeface="Verdana"/>
                <a:cs typeface="Verdana"/>
              </a:rPr>
              <a:t>a  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ff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440" dirty="0">
                <a:solidFill>
                  <a:srgbClr val="FFFAFA"/>
                </a:solidFill>
                <a:latin typeface="Verdana"/>
                <a:cs typeface="Verdana"/>
              </a:rPr>
              <a:t>c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440" dirty="0">
                <a:solidFill>
                  <a:srgbClr val="FFFAFA"/>
                </a:solidFill>
                <a:latin typeface="Verdana"/>
                <a:cs typeface="Verdana"/>
              </a:rPr>
              <a:t>c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476" y="2990985"/>
            <a:ext cx="1205230" cy="12827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-245" dirty="0">
                <a:solidFill>
                  <a:srgbClr val="FFFAFA"/>
                </a:solidFill>
                <a:latin typeface="Verdana"/>
                <a:cs typeface="Verdana"/>
              </a:rPr>
              <a:t>1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0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-220" dirty="0">
                <a:solidFill>
                  <a:srgbClr val="FFFAFA"/>
                </a:solidFill>
                <a:latin typeface="Verdana"/>
                <a:cs typeface="Verdana"/>
              </a:rPr>
              <a:t>,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305" dirty="0">
                <a:solidFill>
                  <a:srgbClr val="FFFAFA"/>
                </a:solidFill>
                <a:latin typeface="Verdana"/>
                <a:cs typeface="Verdana"/>
              </a:rPr>
              <a:t>00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0</a:t>
            </a:r>
            <a:endParaRPr sz="2400">
              <a:latin typeface="Verdana"/>
              <a:cs typeface="Verdana"/>
            </a:endParaRPr>
          </a:p>
          <a:p>
            <a:pPr marL="12700" marR="300355">
              <a:lnSpc>
                <a:spcPct val="114599"/>
              </a:lnSpc>
            </a:pP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sz="2400" spc="65" dirty="0">
                <a:solidFill>
                  <a:srgbClr val="FFFAFA"/>
                </a:solidFill>
                <a:latin typeface="Verdana"/>
                <a:cs typeface="Verdana"/>
              </a:rPr>
              <a:t>e  </a:t>
            </a:r>
            <a:r>
              <a:rPr sz="2400" spc="100" dirty="0">
                <a:solidFill>
                  <a:srgbClr val="FFFAFA"/>
                </a:solidFill>
                <a:latin typeface="Verdana"/>
                <a:cs typeface="Verdana"/>
              </a:rPr>
              <a:t>area.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41923" y="1259197"/>
            <a:ext cx="11896090" cy="5407660"/>
            <a:chOff x="3041923" y="1259197"/>
            <a:chExt cx="11896090" cy="5407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1923" y="4466116"/>
              <a:ext cx="104775" cy="104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1923" y="5723416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1923" y="6561616"/>
              <a:ext cx="104775" cy="104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018" y="2643568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018" y="4739068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018" y="6415468"/>
              <a:ext cx="104775" cy="1047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108619" y="1297614"/>
              <a:ext cx="3786504" cy="1046480"/>
            </a:xfrm>
            <a:custGeom>
              <a:avLst/>
              <a:gdLst/>
              <a:ahLst/>
              <a:cxnLst/>
              <a:rect l="l" t="t" r="r" b="b"/>
              <a:pathLst>
                <a:path w="3786505" h="1046480">
                  <a:moveTo>
                    <a:pt x="2839711" y="1046249"/>
                  </a:moveTo>
                  <a:lnTo>
                    <a:pt x="0" y="1046249"/>
                  </a:lnTo>
                  <a:lnTo>
                    <a:pt x="0" y="0"/>
                  </a:lnTo>
                  <a:lnTo>
                    <a:pt x="2839711" y="0"/>
                  </a:lnTo>
                  <a:lnTo>
                    <a:pt x="3786280" y="523124"/>
                  </a:lnTo>
                  <a:lnTo>
                    <a:pt x="2839711" y="1046249"/>
                  </a:lnTo>
                  <a:close/>
                </a:path>
              </a:pathLst>
            </a:custGeom>
            <a:solidFill>
              <a:srgbClr val="FD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08820" y="1297614"/>
              <a:ext cx="3790950" cy="523875"/>
            </a:xfrm>
            <a:custGeom>
              <a:avLst/>
              <a:gdLst/>
              <a:ahLst/>
              <a:cxnLst/>
              <a:rect l="l" t="t" r="r" b="b"/>
              <a:pathLst>
                <a:path w="3790950" h="523875">
                  <a:moveTo>
                    <a:pt x="2842910" y="0"/>
                  </a:moveTo>
                  <a:lnTo>
                    <a:pt x="0" y="0"/>
                  </a:lnTo>
                </a:path>
                <a:path w="3790950" h="523875">
                  <a:moveTo>
                    <a:pt x="3790546" y="523874"/>
                  </a:moveTo>
                  <a:lnTo>
                    <a:pt x="2842910" y="0"/>
                  </a:lnTo>
                </a:path>
              </a:pathLst>
            </a:custGeom>
            <a:ln w="76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95476" y="4297968"/>
            <a:ext cx="486918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Strong</a:t>
            </a:r>
            <a:r>
              <a:rPr sz="2400" spc="3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04" dirty="0">
                <a:solidFill>
                  <a:srgbClr val="FFFAFA"/>
                </a:solidFill>
                <a:latin typeface="Verdana"/>
                <a:cs typeface="Verdana"/>
              </a:rPr>
              <a:t>pressure</a:t>
            </a:r>
            <a:r>
              <a:rPr sz="2400" spc="40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20" dirty="0">
                <a:solidFill>
                  <a:srgbClr val="FFFAFA"/>
                </a:solidFill>
                <a:latin typeface="Verdana"/>
                <a:cs typeface="Verdana"/>
              </a:rPr>
              <a:t>resistance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95476" y="4667385"/>
            <a:ext cx="1669414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1043940" algn="l"/>
              </a:tabLst>
            </a:pP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due	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to </a:t>
            </a:r>
            <a:r>
              <a:rPr sz="2400" spc="13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-290" dirty="0">
                <a:solidFill>
                  <a:srgbClr val="FFFAFA"/>
                </a:solidFill>
                <a:latin typeface="Verdana"/>
                <a:cs typeface="Verdana"/>
              </a:rPr>
              <a:t>.  </a:t>
            </a:r>
            <a:r>
              <a:rPr sz="2400" spc="229" dirty="0">
                <a:solidFill>
                  <a:srgbClr val="FFFAFA"/>
                </a:solidFill>
                <a:latin typeface="Verdana"/>
                <a:cs typeface="Verdana"/>
              </a:rPr>
              <a:t>Compact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0116" y="4717068"/>
            <a:ext cx="3094355" cy="1233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60119" algn="l"/>
                <a:tab pos="2281555" algn="l"/>
              </a:tabLst>
            </a:pP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h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b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Verdana"/>
              <a:cs typeface="Verdana"/>
            </a:endParaRPr>
          </a:p>
          <a:p>
            <a:pPr marL="77470">
              <a:lnSpc>
                <a:spcPct val="100000"/>
              </a:lnSpc>
              <a:tabLst>
                <a:tab pos="1630045" algn="l"/>
              </a:tabLst>
            </a:pPr>
            <a:r>
              <a:rPr sz="2400" spc="175" dirty="0">
                <a:solidFill>
                  <a:srgbClr val="FFFAFA"/>
                </a:solidFill>
                <a:latin typeface="Verdana"/>
                <a:cs typeface="Verdana"/>
              </a:rPr>
              <a:t>design,	</a:t>
            </a:r>
            <a:r>
              <a:rPr sz="2400" spc="190" dirty="0">
                <a:solidFill>
                  <a:srgbClr val="FFFAFA"/>
                </a:solidFill>
                <a:latin typeface="Verdana"/>
                <a:cs typeface="Verdana"/>
              </a:rPr>
              <a:t>allowing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95476" y="5924685"/>
            <a:ext cx="486918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2409190" algn="l"/>
                <a:tab pos="2797175" algn="l"/>
                <a:tab pos="3556635" algn="l"/>
                <a:tab pos="4074160" algn="l"/>
              </a:tabLst>
            </a:pPr>
            <a:r>
              <a:rPr sz="2400" spc="140" dirty="0">
                <a:solidFill>
                  <a:srgbClr val="FFFAFA"/>
                </a:solidFill>
                <a:latin typeface="Verdana"/>
                <a:cs typeface="Verdana"/>
              </a:rPr>
              <a:t>for</a:t>
            </a:r>
            <a:r>
              <a:rPr sz="2400" spc="2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10" dirty="0">
                <a:solidFill>
                  <a:srgbClr val="FFFAFA"/>
                </a:solidFill>
                <a:latin typeface="Verdana"/>
                <a:cs typeface="Verdana"/>
              </a:rPr>
              <a:t>efficient</a:t>
            </a:r>
            <a:r>
              <a:rPr sz="2400" spc="2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80" dirty="0">
                <a:solidFill>
                  <a:srgbClr val="FFFAFA"/>
                </a:solidFill>
                <a:latin typeface="Verdana"/>
                <a:cs typeface="Verdana"/>
              </a:rPr>
              <a:t>use</a:t>
            </a:r>
            <a:r>
              <a:rPr sz="2400" spc="2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65" dirty="0">
                <a:solidFill>
                  <a:srgbClr val="FFFAFA"/>
                </a:solidFill>
                <a:latin typeface="Verdana"/>
                <a:cs typeface="Verdana"/>
              </a:rPr>
              <a:t>of</a:t>
            </a:r>
            <a:r>
              <a:rPr sz="2400" spc="2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10" dirty="0">
                <a:solidFill>
                  <a:srgbClr val="FFFAFA"/>
                </a:solidFill>
                <a:latin typeface="Verdana"/>
                <a:cs typeface="Verdana"/>
              </a:rPr>
              <a:t>space. </a:t>
            </a:r>
            <a:r>
              <a:rPr sz="2400" spc="21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-90" dirty="0">
                <a:solidFill>
                  <a:srgbClr val="FFFAFA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	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-125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	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ee</a:t>
            </a:r>
            <a:r>
              <a:rPr sz="2400" spc="25" dirty="0">
                <a:solidFill>
                  <a:srgbClr val="FFFAFA"/>
                </a:solidFill>
                <a:latin typeface="Verdana"/>
                <a:cs typeface="Verdana"/>
              </a:rPr>
              <a:t>d  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rr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-75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-370" dirty="0">
                <a:solidFill>
                  <a:srgbClr val="FFFAFA"/>
                </a:solidFill>
                <a:latin typeface="Verdana"/>
                <a:cs typeface="Verdana"/>
              </a:rPr>
              <a:t>(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h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-145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-74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b</a:t>
            </a:r>
            <a:r>
              <a:rPr sz="2400" spc="65" dirty="0">
                <a:solidFill>
                  <a:srgbClr val="FFFAFA"/>
                </a:solidFill>
                <a:latin typeface="Verdana"/>
                <a:cs typeface="Verdana"/>
              </a:rPr>
              <a:t>e  </a:t>
            </a:r>
            <a:r>
              <a:rPr sz="2400" spc="105" dirty="0">
                <a:solidFill>
                  <a:srgbClr val="FFFAFA"/>
                </a:solidFill>
                <a:latin typeface="Verdana"/>
                <a:cs typeface="Verdana"/>
              </a:rPr>
              <a:t>side).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16571" y="2475420"/>
            <a:ext cx="486918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95780" algn="l"/>
                <a:tab pos="2322195" algn="l"/>
                <a:tab pos="3702050" algn="l"/>
                <a:tab pos="4517390" algn="l"/>
              </a:tabLst>
            </a:pPr>
            <a:r>
              <a:rPr sz="2400" spc="225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40" dirty="0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16571" y="2844837"/>
            <a:ext cx="2482850" cy="8636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1120140" algn="l"/>
              </a:tabLst>
            </a:pP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h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-75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h</a:t>
            </a:r>
            <a:r>
              <a:rPr sz="2400" spc="-75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1485900" algn="l"/>
              </a:tabLst>
            </a:pP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55" dirty="0">
                <a:solidFill>
                  <a:srgbClr val="FFFAFA"/>
                </a:solidFill>
                <a:latin typeface="Verdana"/>
                <a:cs typeface="Verdana"/>
              </a:rPr>
              <a:t>ibres,	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which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74893" y="2844837"/>
            <a:ext cx="2410460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9570" marR="5080" indent="-357505">
              <a:lnSpc>
                <a:spcPct val="114599"/>
              </a:lnSpc>
              <a:spcBef>
                <a:spcPts val="95"/>
              </a:spcBef>
              <a:tabLst>
                <a:tab pos="1663700" algn="l"/>
                <a:tab pos="2061845" algn="l"/>
              </a:tabLst>
            </a:pP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b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40" dirty="0">
                <a:solidFill>
                  <a:srgbClr val="FFFAFA"/>
                </a:solidFill>
                <a:latin typeface="Verdana"/>
                <a:cs typeface="Verdana"/>
              </a:rPr>
              <a:t>g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	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f  l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fl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20" dirty="0">
                <a:solidFill>
                  <a:srgbClr val="FFFAFA"/>
                </a:solidFill>
                <a:latin typeface="Verdana"/>
                <a:cs typeface="Verdana"/>
              </a:rPr>
              <a:t>w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16571" y="3683037"/>
            <a:ext cx="486918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  <a:tabLst>
                <a:tab pos="901065" algn="l"/>
                <a:tab pos="1863089" algn="l"/>
                <a:tab pos="3375660" algn="l"/>
              </a:tabLst>
            </a:pP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40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-90" dirty="0">
                <a:solidFill>
                  <a:srgbClr val="FFFAFA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70" dirty="0">
                <a:solidFill>
                  <a:srgbClr val="FFFAFA"/>
                </a:solidFill>
                <a:latin typeface="Verdana"/>
                <a:cs typeface="Verdana"/>
              </a:rPr>
              <a:t>q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70" dirty="0">
                <a:solidFill>
                  <a:srgbClr val="FFFAFA"/>
                </a:solidFill>
                <a:latin typeface="Verdana"/>
                <a:cs typeface="Verdana"/>
              </a:rPr>
              <a:t>q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-70" dirty="0">
                <a:solidFill>
                  <a:srgbClr val="FFFAFA"/>
                </a:solidFill>
                <a:latin typeface="Verdana"/>
                <a:cs typeface="Verdana"/>
              </a:rPr>
              <a:t>t  </a:t>
            </a:r>
            <a:r>
              <a:rPr sz="2400" spc="170" dirty="0">
                <a:solidFill>
                  <a:srgbClr val="FFFAFA"/>
                </a:solidFill>
                <a:latin typeface="Verdana"/>
                <a:cs typeface="Verdana"/>
              </a:rPr>
              <a:t>cleaning.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2211705" algn="l"/>
                <a:tab pos="4519930" algn="l"/>
              </a:tabLst>
            </a:pPr>
            <a:r>
              <a:rPr sz="2400" spc="-170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ff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440" dirty="0">
                <a:solidFill>
                  <a:srgbClr val="FFFAFA"/>
                </a:solidFill>
                <a:latin typeface="Verdana"/>
                <a:cs typeface="Verdana"/>
              </a:rPr>
              <a:t>c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b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-125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f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16571" y="4940337"/>
            <a:ext cx="1300480" cy="8636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120" dirty="0">
                <a:solidFill>
                  <a:srgbClr val="FFFAFA"/>
                </a:solidFill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leading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20698" y="4940337"/>
            <a:ext cx="1746250" cy="8636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h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45" dirty="0">
                <a:solidFill>
                  <a:srgbClr val="FFFAFA"/>
                </a:solidFill>
                <a:latin typeface="Verdana"/>
                <a:cs typeface="Verdana"/>
              </a:rPr>
              <a:t>ll</a:t>
            </a:r>
            <a:r>
              <a:rPr sz="2400" spc="-260" dirty="0">
                <a:solidFill>
                  <a:srgbClr val="FFFAFA"/>
                </a:solidFill>
                <a:latin typeface="Verdana"/>
                <a:cs typeface="Verdana"/>
              </a:rPr>
              <a:t>-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  <a:p>
            <a:pPr marL="230504" algn="ctr">
              <a:lnSpc>
                <a:spcPct val="100000"/>
              </a:lnSpc>
              <a:spcBef>
                <a:spcPts val="420"/>
              </a:spcBef>
            </a:pP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to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01077" y="4940337"/>
            <a:ext cx="158432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1650">
              <a:lnSpc>
                <a:spcPct val="114599"/>
              </a:lnSpc>
              <a:spcBef>
                <a:spcPts val="95"/>
              </a:spcBef>
            </a:pP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r>
              <a:rPr sz="2400" spc="-61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0" dirty="0">
                <a:solidFill>
                  <a:srgbClr val="FFFAFA"/>
                </a:solidFill>
                <a:latin typeface="Verdana"/>
                <a:cs typeface="Verdana"/>
              </a:rPr>
              <a:t>q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-215" dirty="0">
                <a:solidFill>
                  <a:srgbClr val="FFFAFA"/>
                </a:solidFill>
                <a:latin typeface="Verdana"/>
                <a:cs typeface="Verdana"/>
              </a:rPr>
              <a:t>,  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p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160" dirty="0">
                <a:solidFill>
                  <a:srgbClr val="FFFAFA"/>
                </a:solidFill>
                <a:latin typeface="Verdana"/>
                <a:cs typeface="Verdana"/>
              </a:rPr>
              <a:t>t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i</a:t>
            </a:r>
            <a:r>
              <a:rPr sz="2400" spc="185" dirty="0">
                <a:solidFill>
                  <a:srgbClr val="FFFAFA"/>
                </a:solidFill>
                <a:latin typeface="Verdana"/>
                <a:cs typeface="Verdana"/>
              </a:rPr>
              <a:t>a</a:t>
            </a:r>
            <a:r>
              <a:rPr sz="2400" spc="10" dirty="0">
                <a:solidFill>
                  <a:srgbClr val="FFFAFA"/>
                </a:solidFill>
                <a:latin typeface="Verdana"/>
                <a:cs typeface="Verdana"/>
              </a:rPr>
              <a:t>l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616571" y="5778537"/>
            <a:ext cx="4869180" cy="17018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515"/>
              </a:spcBef>
            </a:pPr>
            <a:r>
              <a:rPr sz="2400" spc="229" dirty="0">
                <a:solidFill>
                  <a:srgbClr val="FFFAFA"/>
                </a:solidFill>
                <a:latin typeface="Verdana"/>
                <a:cs typeface="Verdana"/>
              </a:rPr>
              <a:t>efficiency</a:t>
            </a:r>
            <a:r>
              <a:rPr sz="2400" spc="26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80" dirty="0">
                <a:solidFill>
                  <a:srgbClr val="FFFAFA"/>
                </a:solidFill>
                <a:latin typeface="Verdana"/>
                <a:cs typeface="Verdana"/>
              </a:rPr>
              <a:t>issues.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tabLst>
                <a:tab pos="2943860" algn="l"/>
              </a:tabLst>
            </a:pPr>
            <a:r>
              <a:rPr sz="2400" spc="190" dirty="0">
                <a:solidFill>
                  <a:srgbClr val="FFFAFA"/>
                </a:solidFill>
                <a:latin typeface="Verdana"/>
                <a:cs typeface="Verdana"/>
              </a:rPr>
              <a:t>Requires</a:t>
            </a:r>
            <a:r>
              <a:rPr sz="2400" spc="19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70" dirty="0">
                <a:solidFill>
                  <a:srgbClr val="FFFAFA"/>
                </a:solidFill>
                <a:latin typeface="Verdana"/>
                <a:cs typeface="Verdana"/>
              </a:rPr>
              <a:t>pretreatment</a:t>
            </a:r>
            <a:r>
              <a:rPr sz="2400" spc="17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5" dirty="0">
                <a:solidFill>
                  <a:srgbClr val="FFFAFA"/>
                </a:solidFill>
                <a:latin typeface="Verdana"/>
                <a:cs typeface="Verdana"/>
              </a:rPr>
              <a:t>to </a:t>
            </a:r>
            <a:r>
              <a:rPr sz="2400" spc="13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FFAFA"/>
                </a:solidFill>
                <a:latin typeface="Verdana"/>
                <a:cs typeface="Verdana"/>
              </a:rPr>
              <a:t>r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75" dirty="0">
                <a:solidFill>
                  <a:srgbClr val="FFFAFA"/>
                </a:solidFill>
                <a:latin typeface="Verdana"/>
                <a:cs typeface="Verdana"/>
              </a:rPr>
              <a:t>m</a:t>
            </a:r>
            <a:r>
              <a:rPr sz="2400" spc="325" dirty="0">
                <a:solidFill>
                  <a:srgbClr val="FFFAFA"/>
                </a:solidFill>
                <a:latin typeface="Verdana"/>
                <a:cs typeface="Verdana"/>
              </a:rPr>
              <a:t>o</a:t>
            </a:r>
            <a:r>
              <a:rPr sz="2400" spc="70" dirty="0">
                <a:solidFill>
                  <a:srgbClr val="FFFAFA"/>
                </a:solidFill>
                <a:latin typeface="Verdana"/>
                <a:cs typeface="Verdana"/>
              </a:rPr>
              <a:t>v</a:t>
            </a:r>
            <a:r>
              <a:rPr sz="2400" spc="95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	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114" dirty="0">
                <a:solidFill>
                  <a:srgbClr val="FFFAFA"/>
                </a:solidFill>
                <a:latin typeface="Verdana"/>
                <a:cs typeface="Verdana"/>
              </a:rPr>
              <a:t>u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s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p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110" dirty="0">
                <a:solidFill>
                  <a:srgbClr val="FFFAFA"/>
                </a:solidFill>
                <a:latin typeface="Verdana"/>
                <a:cs typeface="Verdana"/>
              </a:rPr>
              <a:t>n</a:t>
            </a:r>
            <a:r>
              <a:rPr sz="2400" spc="275" dirty="0">
                <a:solidFill>
                  <a:srgbClr val="FFFAFA"/>
                </a:solidFill>
                <a:latin typeface="Verdana"/>
                <a:cs typeface="Verdana"/>
              </a:rPr>
              <a:t>d</a:t>
            </a:r>
            <a:r>
              <a:rPr sz="2400" spc="330" dirty="0">
                <a:solidFill>
                  <a:srgbClr val="FFFAFA"/>
                </a:solidFill>
                <a:latin typeface="Verdana"/>
                <a:cs typeface="Verdana"/>
              </a:rPr>
              <a:t>e</a:t>
            </a:r>
            <a:r>
              <a:rPr sz="2400" spc="25" dirty="0">
                <a:solidFill>
                  <a:srgbClr val="FFFAFA"/>
                </a:solidFill>
                <a:latin typeface="Verdana"/>
                <a:cs typeface="Verdana"/>
              </a:rPr>
              <a:t>d  </a:t>
            </a:r>
            <a:r>
              <a:rPr sz="2400" spc="215" dirty="0">
                <a:solidFill>
                  <a:srgbClr val="FFFAFA"/>
                </a:solidFill>
                <a:latin typeface="Verdana"/>
                <a:cs typeface="Verdana"/>
              </a:rPr>
              <a:t>particles</a:t>
            </a:r>
            <a:r>
              <a:rPr sz="2400" spc="30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AFA"/>
                </a:solidFill>
                <a:latin typeface="Verdana"/>
                <a:cs typeface="Verdana"/>
              </a:rPr>
              <a:t>in</a:t>
            </a:r>
            <a:r>
              <a:rPr sz="2400" spc="300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FFFAFA"/>
                </a:solidFill>
                <a:latin typeface="Verdana"/>
                <a:cs typeface="Verdana"/>
              </a:rPr>
              <a:t>the</a:t>
            </a:r>
            <a:r>
              <a:rPr sz="2400" spc="305" dirty="0">
                <a:solidFill>
                  <a:srgbClr val="FFFAFA"/>
                </a:solidFill>
                <a:latin typeface="Verdana"/>
                <a:cs typeface="Verdana"/>
              </a:rPr>
              <a:t> </a:t>
            </a:r>
            <a:r>
              <a:rPr sz="2400" spc="175" dirty="0">
                <a:solidFill>
                  <a:srgbClr val="FFFAFA"/>
                </a:solidFill>
                <a:latin typeface="Verdana"/>
                <a:cs typeface="Verdana"/>
              </a:rPr>
              <a:t>feed.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422045" y="1556008"/>
            <a:ext cx="2122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235" dirty="0">
                <a:solidFill>
                  <a:srgbClr val="000000"/>
                </a:solidFill>
                <a:latin typeface="Trebuchet MS"/>
                <a:cs typeface="Trebuchet MS"/>
              </a:rPr>
              <a:t>ADVANTAGES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69446" y="1556008"/>
            <a:ext cx="2670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5" dirty="0">
                <a:latin typeface="Trebuchet MS"/>
                <a:cs typeface="Trebuchet MS"/>
              </a:rPr>
              <a:t>I</a:t>
            </a:r>
            <a:r>
              <a:rPr sz="3200" spc="75" dirty="0">
                <a:latin typeface="Trebuchet MS"/>
                <a:cs typeface="Trebuchet MS"/>
              </a:rPr>
              <a:t>S</a:t>
            </a:r>
            <a:r>
              <a:rPr sz="3200" spc="-210" dirty="0">
                <a:latin typeface="Trebuchet MS"/>
                <a:cs typeface="Trebuchet MS"/>
              </a:rPr>
              <a:t>A</a:t>
            </a:r>
            <a:r>
              <a:rPr sz="3200" spc="-175" dirty="0">
                <a:latin typeface="Trebuchet MS"/>
                <a:cs typeface="Trebuchet MS"/>
              </a:rPr>
              <a:t>D</a:t>
            </a:r>
            <a:r>
              <a:rPr sz="3200" spc="-160" dirty="0">
                <a:latin typeface="Trebuchet MS"/>
                <a:cs typeface="Trebuchet MS"/>
              </a:rPr>
              <a:t>V</a:t>
            </a:r>
            <a:r>
              <a:rPr sz="3200" spc="-210" dirty="0">
                <a:latin typeface="Trebuchet MS"/>
                <a:cs typeface="Trebuchet MS"/>
              </a:rPr>
              <a:t>A</a:t>
            </a:r>
            <a:r>
              <a:rPr sz="3200" spc="-250" dirty="0">
                <a:latin typeface="Trebuchet MS"/>
                <a:cs typeface="Trebuchet MS"/>
              </a:rPr>
              <a:t>N</a:t>
            </a:r>
            <a:r>
              <a:rPr sz="3200" spc="-434" dirty="0">
                <a:latin typeface="Trebuchet MS"/>
                <a:cs typeface="Trebuchet MS"/>
              </a:rPr>
              <a:t>T</a:t>
            </a:r>
            <a:r>
              <a:rPr sz="3200" spc="-210" dirty="0">
                <a:latin typeface="Trebuchet MS"/>
                <a:cs typeface="Trebuchet MS"/>
              </a:rPr>
              <a:t>A</a:t>
            </a:r>
            <a:r>
              <a:rPr sz="3200" spc="-350" dirty="0">
                <a:latin typeface="Trebuchet MS"/>
                <a:cs typeface="Trebuchet MS"/>
              </a:rPr>
              <a:t>G</a:t>
            </a:r>
            <a:r>
              <a:rPr sz="3200" spc="-310" dirty="0">
                <a:latin typeface="Trebuchet MS"/>
                <a:cs typeface="Trebuchet MS"/>
              </a:rPr>
              <a:t>E</a:t>
            </a:r>
            <a:r>
              <a:rPr sz="3200" spc="-30" dirty="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104731" cy="3479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51306" y="138"/>
            <a:ext cx="3248545" cy="48002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" y="8678682"/>
            <a:ext cx="3882297" cy="16080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3862" y="0"/>
            <a:ext cx="6088610" cy="272877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333168" y="8555211"/>
            <a:ext cx="1955164" cy="1732280"/>
          </a:xfrm>
          <a:custGeom>
            <a:avLst/>
            <a:gdLst/>
            <a:ahLst/>
            <a:cxnLst/>
            <a:rect l="l" t="t" r="r" b="b"/>
            <a:pathLst>
              <a:path w="1955165" h="1732279">
                <a:moveTo>
                  <a:pt x="1954830" y="1731787"/>
                </a:moveTo>
                <a:lnTo>
                  <a:pt x="0" y="1731787"/>
                </a:lnTo>
                <a:lnTo>
                  <a:pt x="0" y="0"/>
                </a:lnTo>
                <a:lnTo>
                  <a:pt x="1954830" y="0"/>
                </a:lnTo>
                <a:lnTo>
                  <a:pt x="1954830" y="173178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870710" cy="1418590"/>
          </a:xfrm>
          <a:custGeom>
            <a:avLst/>
            <a:gdLst/>
            <a:ahLst/>
            <a:cxnLst/>
            <a:rect l="l" t="t" r="r" b="b"/>
            <a:pathLst>
              <a:path w="1870710" h="1418590">
                <a:moveTo>
                  <a:pt x="1870275" y="1418360"/>
                </a:moveTo>
                <a:lnTo>
                  <a:pt x="0" y="1418360"/>
                </a:lnTo>
                <a:lnTo>
                  <a:pt x="0" y="0"/>
                </a:lnTo>
                <a:lnTo>
                  <a:pt x="1870275" y="0"/>
                </a:lnTo>
                <a:lnTo>
                  <a:pt x="1870275" y="14183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0275" y="2657763"/>
            <a:ext cx="5236845" cy="76200"/>
          </a:xfrm>
          <a:custGeom>
            <a:avLst/>
            <a:gdLst/>
            <a:ahLst/>
            <a:cxnLst/>
            <a:rect l="l" t="t" r="r" b="b"/>
            <a:pathLst>
              <a:path w="5236845" h="76200">
                <a:moveTo>
                  <a:pt x="5236368" y="76199"/>
                </a:moveTo>
                <a:lnTo>
                  <a:pt x="0" y="76199"/>
                </a:lnTo>
                <a:lnTo>
                  <a:pt x="0" y="0"/>
                </a:lnTo>
                <a:lnTo>
                  <a:pt x="5236368" y="0"/>
                </a:lnTo>
                <a:lnTo>
                  <a:pt x="5236368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57575" y="1772001"/>
            <a:ext cx="52622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345" dirty="0">
                <a:solidFill>
                  <a:srgbClr val="000000"/>
                </a:solidFill>
              </a:rPr>
              <a:t>APPLICATIONS-</a:t>
            </a:r>
            <a:endParaRPr sz="65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011" y="3557474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011" y="4681424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011" y="5805373"/>
            <a:ext cx="123824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93487" y="3249480"/>
            <a:ext cx="14425930" cy="452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4135">
              <a:lnSpc>
                <a:spcPct val="122900"/>
              </a:lnSpc>
              <a:spcBef>
                <a:spcPts val="100"/>
              </a:spcBef>
            </a:pPr>
            <a:r>
              <a:rPr sz="3000" spc="-50" dirty="0">
                <a:latin typeface="Verdana"/>
                <a:cs typeface="Verdana"/>
              </a:rPr>
              <a:t>Common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applications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include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90" dirty="0">
                <a:latin typeface="Verdana"/>
                <a:cs typeface="Verdana"/>
              </a:rPr>
              <a:t>Ultrafiltration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250" dirty="0">
                <a:latin typeface="Verdana"/>
                <a:cs typeface="Verdana"/>
              </a:rPr>
              <a:t>(UF),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hemodialysis,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artificial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kidneys,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45" dirty="0">
                <a:latin typeface="Verdana"/>
                <a:cs typeface="Verdana"/>
              </a:rPr>
              <a:t>blood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oxygenation,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and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dispersion-free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liquid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85" dirty="0">
                <a:latin typeface="Verdana"/>
                <a:cs typeface="Verdana"/>
              </a:rPr>
              <a:t>extraction.</a:t>
            </a:r>
            <a:endParaRPr sz="3000">
              <a:latin typeface="Verdana"/>
              <a:cs typeface="Verdana"/>
            </a:endParaRPr>
          </a:p>
          <a:p>
            <a:pPr marL="12700" marR="92075">
              <a:lnSpc>
                <a:spcPct val="122900"/>
              </a:lnSpc>
            </a:pPr>
            <a:r>
              <a:rPr sz="3000" spc="-80" dirty="0">
                <a:latin typeface="Verdana"/>
                <a:cs typeface="Verdana"/>
              </a:rPr>
              <a:t>Emerging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applications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include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the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concentration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45" dirty="0">
                <a:latin typeface="Verdana"/>
                <a:cs typeface="Verdana"/>
              </a:rPr>
              <a:t>of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125" dirty="0">
                <a:latin typeface="Verdana"/>
                <a:cs typeface="Verdana"/>
              </a:rPr>
              <a:t>fruit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70" dirty="0">
                <a:latin typeface="Verdana"/>
                <a:cs typeface="Verdana"/>
              </a:rPr>
              <a:t>juice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and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desalination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using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10" dirty="0">
                <a:latin typeface="Verdana"/>
                <a:cs typeface="Verdana"/>
              </a:rPr>
              <a:t>'membrane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00" dirty="0">
                <a:latin typeface="Verdana"/>
                <a:cs typeface="Verdana"/>
              </a:rPr>
              <a:t>distillation.'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22900"/>
              </a:lnSpc>
            </a:pPr>
            <a:r>
              <a:rPr sz="3000" spc="30" dirty="0">
                <a:latin typeface="Verdana"/>
                <a:cs typeface="Verdana"/>
              </a:rPr>
              <a:t>A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200" dirty="0">
                <a:latin typeface="Verdana"/>
                <a:cs typeface="Verdana"/>
              </a:rPr>
              <a:t>r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235" dirty="0">
                <a:latin typeface="Verdana"/>
                <a:cs typeface="Verdana"/>
              </a:rPr>
              <a:t>c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180" dirty="0">
                <a:latin typeface="Verdana"/>
                <a:cs typeface="Verdana"/>
              </a:rPr>
              <a:t>n</a:t>
            </a:r>
            <a:r>
              <a:rPr sz="3000" spc="-100" dirty="0">
                <a:latin typeface="Verdana"/>
                <a:cs typeface="Verdana"/>
              </a:rPr>
              <a:t>t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70" dirty="0">
                <a:latin typeface="Verdana"/>
                <a:cs typeface="Verdana"/>
              </a:rPr>
              <a:t>u</a:t>
            </a:r>
            <a:r>
              <a:rPr sz="3000" spc="100" dirty="0">
                <a:latin typeface="Verdana"/>
                <a:cs typeface="Verdana"/>
              </a:rPr>
              <a:t>s</a:t>
            </a:r>
            <a:r>
              <a:rPr sz="3000" spc="95" dirty="0">
                <a:latin typeface="Verdana"/>
                <a:cs typeface="Verdana"/>
              </a:rPr>
              <a:t>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spc="105" dirty="0">
                <a:latin typeface="Verdana"/>
                <a:cs typeface="Verdana"/>
              </a:rPr>
              <a:t>s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spc="-175" dirty="0">
                <a:latin typeface="Verdana"/>
                <a:cs typeface="Verdana"/>
              </a:rPr>
              <a:t>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5" dirty="0">
                <a:latin typeface="Verdana"/>
                <a:cs typeface="Verdana"/>
              </a:rPr>
              <a:t>d</a:t>
            </a:r>
            <a:r>
              <a:rPr sz="3000" spc="90" dirty="0">
                <a:latin typeface="Verdana"/>
                <a:cs typeface="Verdana"/>
              </a:rPr>
              <a:t>eo</a:t>
            </a:r>
            <a:r>
              <a:rPr sz="3000" spc="-135" dirty="0">
                <a:latin typeface="Verdana"/>
                <a:cs typeface="Verdana"/>
              </a:rPr>
              <a:t>xy</a:t>
            </a:r>
            <a:r>
              <a:rPr sz="3000" spc="30" dirty="0">
                <a:latin typeface="Verdana"/>
                <a:cs typeface="Verdana"/>
              </a:rPr>
              <a:t>g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180" dirty="0">
                <a:latin typeface="Verdana"/>
                <a:cs typeface="Verdana"/>
              </a:rPr>
              <a:t>n</a:t>
            </a:r>
            <a:r>
              <a:rPr sz="3000" spc="-80" dirty="0">
                <a:latin typeface="Verdana"/>
                <a:cs typeface="Verdana"/>
              </a:rPr>
              <a:t>a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spc="90" dirty="0">
                <a:latin typeface="Verdana"/>
                <a:cs typeface="Verdana"/>
              </a:rPr>
              <a:t>o</a:t>
            </a:r>
            <a:r>
              <a:rPr sz="3000" spc="-175" dirty="0">
                <a:latin typeface="Verdana"/>
                <a:cs typeface="Verdana"/>
              </a:rPr>
              <a:t>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90" dirty="0">
                <a:latin typeface="Verdana"/>
                <a:cs typeface="Verdana"/>
              </a:rPr>
              <a:t>o</a:t>
            </a:r>
            <a:r>
              <a:rPr sz="3000" dirty="0">
                <a:latin typeface="Verdana"/>
                <a:cs typeface="Verdana"/>
              </a:rPr>
              <a:t>f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5" dirty="0">
                <a:latin typeface="Verdana"/>
                <a:cs typeface="Verdana"/>
              </a:rPr>
              <a:t>b</a:t>
            </a:r>
            <a:r>
              <a:rPr sz="3000" spc="90" dirty="0">
                <a:latin typeface="Verdana"/>
                <a:cs typeface="Verdana"/>
              </a:rPr>
              <a:t>o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dirty="0">
                <a:latin typeface="Verdana"/>
                <a:cs typeface="Verdana"/>
              </a:rPr>
              <a:t>l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195" dirty="0">
                <a:latin typeface="Verdana"/>
                <a:cs typeface="Verdana"/>
              </a:rPr>
              <a:t>r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f</a:t>
            </a:r>
            <a:r>
              <a:rPr sz="3000" spc="90" dirty="0">
                <a:latin typeface="Verdana"/>
                <a:cs typeface="Verdana"/>
              </a:rPr>
              <a:t>ee</a:t>
            </a:r>
            <a:r>
              <a:rPr sz="3000" spc="30" dirty="0">
                <a:latin typeface="Verdana"/>
                <a:cs typeface="Verdana"/>
              </a:rPr>
              <a:t>d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w</a:t>
            </a:r>
            <a:r>
              <a:rPr sz="3000" spc="-80" dirty="0">
                <a:latin typeface="Verdana"/>
                <a:cs typeface="Verdana"/>
              </a:rPr>
              <a:t>a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200" dirty="0">
                <a:latin typeface="Verdana"/>
                <a:cs typeface="Verdana"/>
              </a:rPr>
              <a:t>r</a:t>
            </a:r>
            <a:r>
              <a:rPr sz="3000" spc="-285" dirty="0">
                <a:latin typeface="Verdana"/>
                <a:cs typeface="Verdana"/>
              </a:rPr>
              <a:t>,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w</a:t>
            </a:r>
            <a:r>
              <a:rPr sz="3000" spc="-175" dirty="0">
                <a:latin typeface="Verdana"/>
                <a:cs typeface="Verdana"/>
              </a:rPr>
              <a:t>h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200" dirty="0">
                <a:latin typeface="Verdana"/>
                <a:cs typeface="Verdana"/>
              </a:rPr>
              <a:t>r</a:t>
            </a:r>
            <a:r>
              <a:rPr sz="3000" spc="95" dirty="0">
                <a:latin typeface="Verdana"/>
                <a:cs typeface="Verdana"/>
              </a:rPr>
              <a:t>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-175" dirty="0">
                <a:latin typeface="Verdana"/>
                <a:cs typeface="Verdana"/>
              </a:rPr>
              <a:t>h</a:t>
            </a:r>
            <a:r>
              <a:rPr sz="3000" spc="95" dirty="0">
                <a:latin typeface="Verdana"/>
                <a:cs typeface="Verdana"/>
              </a:rPr>
              <a:t>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l</a:t>
            </a:r>
            <a:r>
              <a:rPr sz="3000" spc="-170" dirty="0">
                <a:latin typeface="Verdana"/>
                <a:cs typeface="Verdana"/>
              </a:rPr>
              <a:t>u</a:t>
            </a:r>
            <a:r>
              <a:rPr sz="3000" spc="-229" dirty="0">
                <a:latin typeface="Verdana"/>
                <a:cs typeface="Verdana"/>
              </a:rPr>
              <a:t>m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175" dirty="0">
                <a:latin typeface="Verdana"/>
                <a:cs typeface="Verdana"/>
              </a:rPr>
              <a:t>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100" dirty="0">
                <a:latin typeface="Verdana"/>
                <a:cs typeface="Verdana"/>
              </a:rPr>
              <a:t>s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spc="25" dirty="0">
                <a:latin typeface="Verdana"/>
                <a:cs typeface="Verdana"/>
              </a:rPr>
              <a:t>d</a:t>
            </a:r>
            <a:r>
              <a:rPr sz="3000" spc="70" dirty="0">
                <a:latin typeface="Verdana"/>
                <a:cs typeface="Verdana"/>
              </a:rPr>
              <a:t>e  processes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the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55" dirty="0">
                <a:latin typeface="Verdana"/>
                <a:cs typeface="Verdana"/>
              </a:rPr>
              <a:t>feed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water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and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the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5" dirty="0">
                <a:latin typeface="Verdana"/>
                <a:cs typeface="Verdana"/>
              </a:rPr>
              <a:t>shell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0" dirty="0">
                <a:latin typeface="Verdana"/>
                <a:cs typeface="Verdana"/>
              </a:rPr>
              <a:t>side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30" dirty="0">
                <a:latin typeface="Verdana"/>
                <a:cs typeface="Verdana"/>
              </a:rPr>
              <a:t>uses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stripping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0" dirty="0">
                <a:latin typeface="Verdana"/>
                <a:cs typeface="Verdana"/>
              </a:rPr>
              <a:t>gas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250" dirty="0">
                <a:latin typeface="Verdana"/>
                <a:cs typeface="Verdana"/>
              </a:rPr>
              <a:t>(N2)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to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5" dirty="0">
                <a:latin typeface="Verdana"/>
                <a:cs typeface="Verdana"/>
              </a:rPr>
              <a:t>desorb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spc="-75" dirty="0">
                <a:latin typeface="Verdana"/>
                <a:cs typeface="Verdana"/>
              </a:rPr>
              <a:t>and </a:t>
            </a:r>
            <a:r>
              <a:rPr sz="3000" spc="-60" dirty="0">
                <a:latin typeface="Verdana"/>
                <a:cs typeface="Verdana"/>
              </a:rPr>
              <a:t>remove </a:t>
            </a:r>
            <a:r>
              <a:rPr sz="3000" spc="5" dirty="0">
                <a:latin typeface="Verdana"/>
                <a:cs typeface="Verdana"/>
              </a:rPr>
              <a:t>dissolved </a:t>
            </a:r>
            <a:r>
              <a:rPr sz="3000" spc="-75" dirty="0">
                <a:latin typeface="Verdana"/>
                <a:cs typeface="Verdana"/>
              </a:rPr>
              <a:t>oxygen, </a:t>
            </a:r>
            <a:r>
              <a:rPr sz="3000" spc="-65" dirty="0">
                <a:latin typeface="Verdana"/>
                <a:cs typeface="Verdana"/>
              </a:rPr>
              <a:t>resulting </a:t>
            </a:r>
            <a:r>
              <a:rPr sz="3000" spc="-160" dirty="0">
                <a:latin typeface="Verdana"/>
                <a:cs typeface="Verdana"/>
              </a:rPr>
              <a:t>in </a:t>
            </a:r>
            <a:r>
              <a:rPr sz="3000" spc="-60" dirty="0">
                <a:latin typeface="Verdana"/>
                <a:cs typeface="Verdana"/>
              </a:rPr>
              <a:t>extremely </a:t>
            </a:r>
            <a:r>
              <a:rPr sz="3000" spc="30" dirty="0">
                <a:latin typeface="Verdana"/>
                <a:cs typeface="Verdana"/>
              </a:rPr>
              <a:t>low </a:t>
            </a:r>
            <a:r>
              <a:rPr sz="3000" spc="-40" dirty="0">
                <a:latin typeface="Verdana"/>
                <a:cs typeface="Verdana"/>
              </a:rPr>
              <a:t>oxygen </a:t>
            </a:r>
            <a:r>
              <a:rPr sz="3000" spc="10" dirty="0">
                <a:latin typeface="Verdana"/>
                <a:cs typeface="Verdana"/>
              </a:rPr>
              <a:t>levels </a:t>
            </a:r>
            <a:r>
              <a:rPr sz="3000" spc="-150" dirty="0">
                <a:latin typeface="Verdana"/>
                <a:cs typeface="Verdana"/>
              </a:rPr>
              <a:t>(as </a:t>
            </a:r>
            <a:r>
              <a:rPr sz="3000" spc="-14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l</a:t>
            </a:r>
            <a:r>
              <a:rPr sz="3000" spc="90" dirty="0">
                <a:latin typeface="Verdana"/>
                <a:cs typeface="Verdana"/>
              </a:rPr>
              <a:t>o</a:t>
            </a:r>
            <a:r>
              <a:rPr sz="3000" dirty="0">
                <a:latin typeface="Verdana"/>
                <a:cs typeface="Verdana"/>
              </a:rPr>
              <a:t>w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a</a:t>
            </a:r>
            <a:r>
              <a:rPr sz="3000" spc="105" dirty="0">
                <a:latin typeface="Verdana"/>
                <a:cs typeface="Verdana"/>
              </a:rPr>
              <a:t>s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45" dirty="0">
                <a:latin typeface="Verdana"/>
                <a:cs typeface="Verdana"/>
              </a:rPr>
              <a:t>5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25" dirty="0">
                <a:latin typeface="Verdana"/>
                <a:cs typeface="Verdana"/>
              </a:rPr>
              <a:t>ppb</a:t>
            </a:r>
            <a:r>
              <a:rPr sz="3000" spc="-475" dirty="0">
                <a:latin typeface="Verdana"/>
                <a:cs typeface="Verdana"/>
              </a:rPr>
              <a:t>)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50" dirty="0">
                <a:latin typeface="Verdana"/>
                <a:cs typeface="Verdana"/>
              </a:rPr>
              <a:t>i</a:t>
            </a:r>
            <a:r>
              <a:rPr sz="3000" spc="-175" dirty="0">
                <a:latin typeface="Verdana"/>
                <a:cs typeface="Verdana"/>
              </a:rPr>
              <a:t>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-200" dirty="0">
                <a:latin typeface="Verdana"/>
                <a:cs typeface="Verdana"/>
              </a:rPr>
              <a:t>r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80" dirty="0">
                <a:latin typeface="Verdana"/>
                <a:cs typeface="Verdana"/>
              </a:rPr>
              <a:t>a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30" dirty="0">
                <a:latin typeface="Verdana"/>
                <a:cs typeface="Verdana"/>
              </a:rPr>
              <a:t>d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w</a:t>
            </a:r>
            <a:r>
              <a:rPr sz="3000" spc="-80" dirty="0">
                <a:latin typeface="Verdana"/>
                <a:cs typeface="Verdana"/>
              </a:rPr>
              <a:t>a</a:t>
            </a:r>
            <a:r>
              <a:rPr sz="3000" spc="-105" dirty="0">
                <a:latin typeface="Verdana"/>
                <a:cs typeface="Verdana"/>
              </a:rPr>
              <a:t>t</a:t>
            </a:r>
            <a:r>
              <a:rPr sz="3000" spc="90" dirty="0">
                <a:latin typeface="Verdana"/>
                <a:cs typeface="Verdana"/>
              </a:rPr>
              <a:t>e</a:t>
            </a:r>
            <a:r>
              <a:rPr sz="3000" spc="-200" dirty="0">
                <a:latin typeface="Verdana"/>
                <a:cs typeface="Verdana"/>
              </a:rPr>
              <a:t>r</a:t>
            </a:r>
            <a:r>
              <a:rPr sz="3000" spc="-380" dirty="0"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5" y="0"/>
            <a:ext cx="18252440" cy="3002280"/>
          </a:xfrm>
          <a:custGeom>
            <a:avLst/>
            <a:gdLst/>
            <a:ahLst/>
            <a:cxnLst/>
            <a:rect l="l" t="t" r="r" b="b"/>
            <a:pathLst>
              <a:path w="18252440" h="3002280">
                <a:moveTo>
                  <a:pt x="18252103" y="3002026"/>
                </a:moveTo>
                <a:lnTo>
                  <a:pt x="0" y="3002026"/>
                </a:lnTo>
                <a:lnTo>
                  <a:pt x="0" y="0"/>
                </a:lnTo>
                <a:lnTo>
                  <a:pt x="18252103" y="0"/>
                </a:lnTo>
                <a:lnTo>
                  <a:pt x="18252103" y="3002026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88424" y="982790"/>
            <a:ext cx="55829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spc="-10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500" b="0" spc="-6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6500" b="0" spc="-2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6500" b="0" spc="-6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6500" b="0" spc="-7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6500" b="0" spc="-6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500" b="0" spc="-40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500" b="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0" spc="-33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6500" b="0" spc="-8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500" b="0" spc="-5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6500" b="0" spc="-6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6500" b="0" spc="-7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6500" b="0" spc="-8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65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9292590"/>
            <a:chOff x="0" y="0"/>
            <a:chExt cx="18288000" cy="9292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2003" y="0"/>
              <a:ext cx="4785995" cy="2997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41962" cy="33527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4698" y="3358520"/>
              <a:ext cx="15563850" cy="5895975"/>
            </a:xfrm>
            <a:custGeom>
              <a:avLst/>
              <a:gdLst/>
              <a:ahLst/>
              <a:cxnLst/>
              <a:rect l="l" t="t" r="r" b="b"/>
              <a:pathLst>
                <a:path w="15563850" h="5895975">
                  <a:moveTo>
                    <a:pt x="0" y="0"/>
                  </a:moveTo>
                  <a:lnTo>
                    <a:pt x="15563644" y="0"/>
                  </a:lnTo>
                  <a:lnTo>
                    <a:pt x="15563644" y="5895974"/>
                  </a:lnTo>
                  <a:lnTo>
                    <a:pt x="0" y="5895974"/>
                  </a:lnTo>
                  <a:lnTo>
                    <a:pt x="0" y="0"/>
                  </a:lnTo>
                  <a:close/>
                </a:path>
              </a:pathLst>
            </a:custGeom>
            <a:ln w="761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4369528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5341077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5826852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6798403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7284177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1312" y="7769952"/>
              <a:ext cx="114300" cy="11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38203" y="4113616"/>
            <a:ext cx="14582775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0290">
              <a:lnSpc>
                <a:spcPct val="113799"/>
              </a:lnSpc>
              <a:spcBef>
                <a:spcPts val="100"/>
              </a:spcBef>
              <a:tabLst>
                <a:tab pos="1726564" algn="l"/>
                <a:tab pos="4025265" algn="l"/>
                <a:tab pos="5935980" algn="l"/>
                <a:tab pos="6747509" algn="l"/>
                <a:tab pos="8767445" algn="l"/>
                <a:tab pos="11085195" algn="l"/>
                <a:tab pos="12098020" algn="l"/>
              </a:tabLst>
            </a:pPr>
            <a:r>
              <a:rPr sz="2800" b="1" spc="31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-12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-190" dirty="0">
                <a:solidFill>
                  <a:srgbClr val="231F20"/>
                </a:solidFill>
                <a:latin typeface="Tahoma"/>
                <a:cs typeface="Tahoma"/>
              </a:rPr>
              <a:t>-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250" dirty="0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40" dirty="0">
                <a:solidFill>
                  <a:srgbClr val="231F20"/>
                </a:solidFill>
                <a:latin typeface="Tahoma"/>
                <a:cs typeface="Tahoma"/>
              </a:rPr>
              <a:t>w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-10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120" dirty="0">
                <a:solidFill>
                  <a:srgbClr val="231F20"/>
                </a:solidFill>
                <a:latin typeface="Tahoma"/>
                <a:cs typeface="Tahoma"/>
              </a:rPr>
              <a:t>s  </a:t>
            </a:r>
            <a:r>
              <a:rPr sz="2800" b="1" spc="195" dirty="0">
                <a:solidFill>
                  <a:srgbClr val="231F20"/>
                </a:solidFill>
                <a:latin typeface="Tahoma"/>
                <a:cs typeface="Tahoma"/>
              </a:rPr>
              <a:t>walls.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1149350" algn="l"/>
                <a:tab pos="2924175" algn="l"/>
                <a:tab pos="4184650" algn="l"/>
                <a:tab pos="6442075" algn="l"/>
              </a:tabLst>
            </a:pPr>
            <a:r>
              <a:rPr sz="2800" b="1" spc="215" dirty="0">
                <a:solidFill>
                  <a:srgbClr val="231F20"/>
                </a:solidFill>
                <a:latin typeface="Tahoma"/>
                <a:cs typeface="Tahoma"/>
              </a:rPr>
              <a:t>They	</a:t>
            </a:r>
            <a:r>
              <a:rPr sz="2800" b="1" spc="250" dirty="0">
                <a:solidFill>
                  <a:srgbClr val="231F20"/>
                </a:solidFill>
                <a:latin typeface="Tahoma"/>
                <a:cs typeface="Tahoma"/>
              </a:rPr>
              <a:t>operate	</a:t>
            </a:r>
            <a:r>
              <a:rPr sz="2800" b="1" spc="195" dirty="0">
                <a:solidFill>
                  <a:srgbClr val="231F20"/>
                </a:solidFill>
                <a:latin typeface="Tahoma"/>
                <a:cs typeface="Tahoma"/>
              </a:rPr>
              <a:t>using	</a:t>
            </a:r>
            <a:r>
              <a:rPr sz="2800" b="1" spc="204" dirty="0">
                <a:solidFill>
                  <a:srgbClr val="231F20"/>
                </a:solidFill>
                <a:latin typeface="Tahoma"/>
                <a:cs typeface="Tahoma"/>
              </a:rPr>
              <a:t>tangential	</a:t>
            </a:r>
            <a:r>
              <a:rPr sz="2800" b="1" spc="275" dirty="0">
                <a:solidFill>
                  <a:srgbClr val="231F20"/>
                </a:solidFill>
                <a:latin typeface="Tahoma"/>
                <a:cs typeface="Tahoma"/>
              </a:rPr>
              <a:t>crossflow.</a:t>
            </a:r>
            <a:endParaRPr sz="2800">
              <a:latin typeface="Tahoma"/>
              <a:cs typeface="Tahoma"/>
            </a:endParaRPr>
          </a:p>
          <a:p>
            <a:pPr marL="12700" marR="5080">
              <a:lnSpc>
                <a:spcPct val="113799"/>
              </a:lnSpc>
              <a:tabLst>
                <a:tab pos="1553210" algn="l"/>
                <a:tab pos="1993900" algn="l"/>
                <a:tab pos="3140075" algn="l"/>
                <a:tab pos="3876040" algn="l"/>
                <a:tab pos="3977640" algn="l"/>
                <a:tab pos="5518785" algn="l"/>
                <a:tab pos="6407150" algn="l"/>
                <a:tab pos="6457950" algn="l"/>
                <a:tab pos="7204709" algn="l"/>
                <a:tab pos="7541895" algn="l"/>
                <a:tab pos="8914765" algn="l"/>
                <a:tab pos="9484995" algn="l"/>
                <a:tab pos="11550650" algn="l"/>
                <a:tab pos="12571095" algn="l"/>
              </a:tabLst>
            </a:pPr>
            <a:r>
              <a:rPr sz="2800" b="1" spc="290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-3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22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-12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ll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3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	</a:t>
            </a:r>
            <a:r>
              <a:rPr sz="2800" b="1" spc="22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ee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-110" dirty="0">
                <a:solidFill>
                  <a:srgbClr val="231F20"/>
                </a:solidFill>
                <a:latin typeface="Tahoma"/>
                <a:cs typeface="Tahoma"/>
              </a:rPr>
              <a:t>,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-7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4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3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spc="-10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ss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20" dirty="0">
                <a:solidFill>
                  <a:srgbClr val="231F20"/>
                </a:solidFill>
                <a:latin typeface="Tahoma"/>
                <a:cs typeface="Tahoma"/>
              </a:rPr>
              <a:t>d  </a:t>
            </a:r>
            <a:r>
              <a:rPr sz="2800" b="1" spc="265" dirty="0">
                <a:solidFill>
                  <a:srgbClr val="231F20"/>
                </a:solidFill>
                <a:latin typeface="Tahoma"/>
                <a:cs typeface="Tahoma"/>
              </a:rPr>
              <a:t>solids,	</a:t>
            </a:r>
            <a:r>
              <a:rPr sz="2800" b="1" spc="295" dirty="0">
                <a:solidFill>
                  <a:srgbClr val="231F20"/>
                </a:solidFill>
                <a:latin typeface="Tahoma"/>
                <a:cs typeface="Tahoma"/>
              </a:rPr>
              <a:t>suspended		</a:t>
            </a:r>
            <a:r>
              <a:rPr sz="2800" b="1" spc="265" dirty="0">
                <a:solidFill>
                  <a:srgbClr val="231F20"/>
                </a:solidFill>
                <a:latin typeface="Tahoma"/>
                <a:cs typeface="Tahoma"/>
              </a:rPr>
              <a:t>solids,	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and	</a:t>
            </a:r>
            <a:r>
              <a:rPr sz="2800" b="1" spc="165" dirty="0">
                <a:solidFill>
                  <a:srgbClr val="231F20"/>
                </a:solidFill>
                <a:latin typeface="Tahoma"/>
                <a:cs typeface="Tahoma"/>
              </a:rPr>
              <a:t>oil,	</a:t>
            </a:r>
            <a:r>
              <a:rPr sz="2800" b="1" spc="260" dirty="0">
                <a:solidFill>
                  <a:srgbClr val="231F20"/>
                </a:solidFill>
                <a:latin typeface="Tahoma"/>
                <a:cs typeface="Tahoma"/>
              </a:rPr>
              <a:t>grease,	</a:t>
            </a:r>
            <a:r>
              <a:rPr sz="2800" b="1" spc="120" dirty="0">
                <a:solidFill>
                  <a:srgbClr val="231F20"/>
                </a:solidFill>
                <a:latin typeface="Tahoma"/>
                <a:cs typeface="Tahoma"/>
              </a:rPr>
              <a:t>or	</a:t>
            </a:r>
            <a:r>
              <a:rPr sz="2800" b="1" spc="180" dirty="0">
                <a:solidFill>
                  <a:srgbClr val="231F20"/>
                </a:solidFill>
                <a:latin typeface="Tahoma"/>
                <a:cs typeface="Tahoma"/>
              </a:rPr>
              <a:t>fats.</a:t>
            </a:r>
            <a:endParaRPr sz="2800">
              <a:latin typeface="Tahoma"/>
              <a:cs typeface="Tahoma"/>
            </a:endParaRPr>
          </a:p>
          <a:p>
            <a:pPr marL="12700" marR="2785110">
              <a:lnSpc>
                <a:spcPct val="113799"/>
              </a:lnSpc>
              <a:spcBef>
                <a:spcPts val="5"/>
              </a:spcBef>
              <a:tabLst>
                <a:tab pos="1415415" algn="l"/>
                <a:tab pos="2047875" algn="l"/>
                <a:tab pos="2732405" algn="l"/>
                <a:tab pos="3543935" algn="l"/>
                <a:tab pos="3727450" algn="l"/>
                <a:tab pos="4289425" algn="l"/>
                <a:tab pos="4991100" algn="l"/>
                <a:tab pos="5558790" algn="l"/>
                <a:tab pos="6075045" algn="l"/>
                <a:tab pos="6109335" algn="l"/>
                <a:tab pos="7364095" algn="l"/>
                <a:tab pos="7741920" algn="l"/>
                <a:tab pos="8686800" algn="l"/>
                <a:tab pos="9061450" algn="l"/>
                <a:tab pos="9354820" algn="l"/>
                <a:tab pos="10055225" algn="l"/>
                <a:tab pos="10387330" algn="l"/>
              </a:tabLst>
            </a:pPr>
            <a:r>
              <a:rPr sz="2800" b="1" spc="254" dirty="0">
                <a:solidFill>
                  <a:srgbClr val="231F20"/>
                </a:solidFill>
                <a:latin typeface="Tahoma"/>
                <a:cs typeface="Tahoma"/>
              </a:rPr>
              <a:t>Typically	</a:t>
            </a:r>
            <a:r>
              <a:rPr sz="2800" b="1" spc="285" dirty="0">
                <a:solidFill>
                  <a:srgbClr val="231F20"/>
                </a:solidFill>
                <a:latin typeface="Tahoma"/>
                <a:cs typeface="Tahoma"/>
              </a:rPr>
              <a:t>consist	</a:t>
            </a:r>
            <a:r>
              <a:rPr sz="2800" b="1" spc="160" dirty="0">
                <a:solidFill>
                  <a:srgbClr val="231F20"/>
                </a:solidFill>
                <a:latin typeface="Tahoma"/>
                <a:cs typeface="Tahoma"/>
              </a:rPr>
              <a:t>of	</a:t>
            </a:r>
            <a:r>
              <a:rPr sz="2800" b="1" spc="254" dirty="0">
                <a:solidFill>
                  <a:srgbClr val="231F20"/>
                </a:solidFill>
                <a:latin typeface="Arial"/>
                <a:cs typeface="Arial"/>
              </a:rPr>
              <a:t>½</a:t>
            </a:r>
            <a:r>
              <a:rPr sz="2800" b="1" spc="254" dirty="0">
                <a:solidFill>
                  <a:srgbClr val="231F20"/>
                </a:solidFill>
                <a:latin typeface="Tahoma"/>
                <a:cs typeface="Tahoma"/>
              </a:rPr>
              <a:t>”	</a:t>
            </a:r>
            <a:r>
              <a:rPr sz="2800" b="1" spc="135" dirty="0">
                <a:solidFill>
                  <a:srgbClr val="231F20"/>
                </a:solidFill>
                <a:latin typeface="Tahoma"/>
                <a:cs typeface="Tahoma"/>
              </a:rPr>
              <a:t>to	</a:t>
            </a:r>
            <a:r>
              <a:rPr sz="2800" b="1" spc="-520" dirty="0">
                <a:solidFill>
                  <a:srgbClr val="231F20"/>
                </a:solidFill>
                <a:latin typeface="Tahoma"/>
                <a:cs typeface="Tahoma"/>
              </a:rPr>
              <a:t>1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130" dirty="0">
                <a:solidFill>
                  <a:srgbClr val="231F20"/>
                </a:solidFill>
                <a:latin typeface="Tahoma"/>
                <a:cs typeface="Tahoma"/>
              </a:rPr>
              <a:t>”		</a:t>
            </a:r>
            <a:r>
              <a:rPr sz="2800" b="1" spc="200" dirty="0">
                <a:solidFill>
                  <a:srgbClr val="231F20"/>
                </a:solidFill>
                <a:latin typeface="Tahoma"/>
                <a:cs typeface="Tahoma"/>
              </a:rPr>
              <a:t>outer	</a:t>
            </a:r>
            <a:r>
              <a:rPr sz="2800" b="1" spc="210" dirty="0">
                <a:solidFill>
                  <a:srgbClr val="231F20"/>
                </a:solidFill>
                <a:latin typeface="Tahoma"/>
                <a:cs typeface="Tahoma"/>
              </a:rPr>
              <a:t>diameter	</a:t>
            </a:r>
            <a:r>
              <a:rPr sz="2800" b="1" spc="-434" dirty="0">
                <a:solidFill>
                  <a:srgbClr val="231F20"/>
                </a:solidFill>
                <a:latin typeface="Tahoma"/>
                <a:cs typeface="Tahoma"/>
              </a:rPr>
              <a:t>(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50" dirty="0">
                <a:solidFill>
                  <a:srgbClr val="231F20"/>
                </a:solidFill>
                <a:latin typeface="Tahoma"/>
                <a:cs typeface="Tahoma"/>
              </a:rPr>
              <a:t>OD)	</a:t>
            </a:r>
            <a:r>
              <a:rPr sz="2800" b="1" spc="215" dirty="0">
                <a:solidFill>
                  <a:srgbClr val="231F20"/>
                </a:solidFill>
                <a:latin typeface="Tahoma"/>
                <a:cs typeface="Tahoma"/>
              </a:rPr>
              <a:t>tubes. </a:t>
            </a:r>
            <a:r>
              <a:rPr sz="2800" b="1" spc="-80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31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ll</a:t>
            </a:r>
            <a:r>
              <a:rPr sz="2800" b="1" spc="-3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250" dirty="0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9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-2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290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345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800" b="1" spc="27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3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spc="-195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  <a:tabLst>
                <a:tab pos="913765" algn="l"/>
                <a:tab pos="3212465" algn="l"/>
                <a:tab pos="5064760" algn="l"/>
                <a:tab pos="5945505" algn="l"/>
                <a:tab pos="6601459" algn="l"/>
                <a:tab pos="8432165" algn="l"/>
                <a:tab pos="9002395" algn="l"/>
              </a:tabLst>
            </a:pPr>
            <a:r>
              <a:rPr sz="2800" b="1" spc="31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l	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-10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24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-12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-12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530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-190" dirty="0">
                <a:solidFill>
                  <a:srgbClr val="231F20"/>
                </a:solidFill>
                <a:latin typeface="Tahoma"/>
                <a:cs typeface="Tahoma"/>
              </a:rPr>
              <a:t>-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-195" dirty="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75143"/>
              <a:ext cx="4014699" cy="2209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95" y="0"/>
              <a:ext cx="18252440" cy="3002280"/>
            </a:xfrm>
            <a:custGeom>
              <a:avLst/>
              <a:gdLst/>
              <a:ahLst/>
              <a:cxnLst/>
              <a:rect l="l" t="t" r="r" b="b"/>
              <a:pathLst>
                <a:path w="18252440" h="3002280">
                  <a:moveTo>
                    <a:pt x="0" y="0"/>
                  </a:moveTo>
                  <a:lnTo>
                    <a:pt x="18252104" y="0"/>
                  </a:lnTo>
                  <a:lnTo>
                    <a:pt x="18252104" y="3002025"/>
                  </a:lnTo>
                  <a:lnTo>
                    <a:pt x="0" y="3002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554" y="0"/>
              <a:ext cx="3218445" cy="2870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541962" cy="3352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74051" y="1062990"/>
            <a:ext cx="10812145" cy="1295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084570" algn="l"/>
              </a:tabLst>
            </a:pPr>
            <a:r>
              <a:rPr sz="8300" spc="495" dirty="0">
                <a:solidFill>
                  <a:srgbClr val="FFFFFF"/>
                </a:solidFill>
              </a:rPr>
              <a:t>M</a:t>
            </a:r>
            <a:r>
              <a:rPr sz="8300" spc="-185" dirty="0">
                <a:solidFill>
                  <a:srgbClr val="FFFFFF"/>
                </a:solidFill>
              </a:rPr>
              <a:t>E</a:t>
            </a:r>
            <a:r>
              <a:rPr sz="8300" spc="495" dirty="0">
                <a:solidFill>
                  <a:srgbClr val="FFFFFF"/>
                </a:solidFill>
              </a:rPr>
              <a:t>M</a:t>
            </a:r>
            <a:r>
              <a:rPr sz="8300" spc="770" dirty="0">
                <a:solidFill>
                  <a:srgbClr val="FFFFFF"/>
                </a:solidFill>
              </a:rPr>
              <a:t>B</a:t>
            </a:r>
            <a:r>
              <a:rPr sz="8300" spc="740" dirty="0">
                <a:solidFill>
                  <a:srgbClr val="FFFFFF"/>
                </a:solidFill>
              </a:rPr>
              <a:t>R</a:t>
            </a:r>
            <a:r>
              <a:rPr sz="8300" spc="145" dirty="0">
                <a:solidFill>
                  <a:srgbClr val="FFFFFF"/>
                </a:solidFill>
              </a:rPr>
              <a:t>A</a:t>
            </a:r>
            <a:r>
              <a:rPr sz="8300" spc="-55" dirty="0">
                <a:solidFill>
                  <a:srgbClr val="FFFFFF"/>
                </a:solidFill>
              </a:rPr>
              <a:t>N</a:t>
            </a:r>
            <a:r>
              <a:rPr sz="8300" spc="-1000" dirty="0">
                <a:solidFill>
                  <a:srgbClr val="FFFFFF"/>
                </a:solidFill>
              </a:rPr>
              <a:t>E</a:t>
            </a:r>
            <a:r>
              <a:rPr sz="8300" dirty="0">
                <a:solidFill>
                  <a:srgbClr val="FFFFFF"/>
                </a:solidFill>
              </a:rPr>
              <a:t>	</a:t>
            </a:r>
            <a:r>
              <a:rPr sz="8300" spc="495" dirty="0">
                <a:solidFill>
                  <a:srgbClr val="FFFFFF"/>
                </a:solidFill>
              </a:rPr>
              <a:t>M</a:t>
            </a:r>
            <a:r>
              <a:rPr sz="8300" spc="-140" dirty="0">
                <a:solidFill>
                  <a:srgbClr val="FFFFFF"/>
                </a:solidFill>
              </a:rPr>
              <a:t>O</a:t>
            </a:r>
            <a:r>
              <a:rPr sz="8300" spc="360" dirty="0">
                <a:solidFill>
                  <a:srgbClr val="FFFFFF"/>
                </a:solidFill>
              </a:rPr>
              <a:t>D</a:t>
            </a:r>
            <a:r>
              <a:rPr sz="8300" spc="85" dirty="0">
                <a:solidFill>
                  <a:srgbClr val="FFFFFF"/>
                </a:solidFill>
              </a:rPr>
              <a:t>U</a:t>
            </a:r>
            <a:r>
              <a:rPr sz="8300" spc="-85" dirty="0">
                <a:solidFill>
                  <a:srgbClr val="FFFFFF"/>
                </a:solidFill>
              </a:rPr>
              <a:t>L</a:t>
            </a:r>
            <a:r>
              <a:rPr sz="8300" spc="-185" dirty="0">
                <a:solidFill>
                  <a:srgbClr val="FFFFFF"/>
                </a:solidFill>
              </a:rPr>
              <a:t>E</a:t>
            </a:r>
            <a:r>
              <a:rPr sz="8300" spc="35" dirty="0">
                <a:solidFill>
                  <a:srgbClr val="FFFFFF"/>
                </a:solidFill>
              </a:rPr>
              <a:t>S</a:t>
            </a:r>
            <a:endParaRPr sz="8300"/>
          </a:p>
        </p:txBody>
      </p:sp>
      <p:sp>
        <p:nvSpPr>
          <p:cNvPr id="8" name="object 8"/>
          <p:cNvSpPr txBox="1"/>
          <p:nvPr/>
        </p:nvSpPr>
        <p:spPr>
          <a:xfrm>
            <a:off x="959855" y="4103829"/>
            <a:ext cx="16598900" cy="481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6745" marR="777240" algn="ctr">
              <a:lnSpc>
                <a:spcPct val="107100"/>
              </a:lnSpc>
              <a:spcBef>
                <a:spcPts val="100"/>
              </a:spcBef>
            </a:pPr>
            <a:r>
              <a:rPr sz="2800" spc="25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b="1" spc="-60" dirty="0">
                <a:latin typeface="Tahoma"/>
                <a:cs typeface="Tahoma"/>
              </a:rPr>
              <a:t>'membrane</a:t>
            </a:r>
            <a:r>
              <a:rPr sz="2800" b="1" spc="-70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module' </a:t>
            </a:r>
            <a:r>
              <a:rPr sz="2800" spc="-20" dirty="0">
                <a:latin typeface="Verdana"/>
                <a:cs typeface="Verdana"/>
              </a:rPr>
              <a:t>is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25" dirty="0">
                <a:latin typeface="Verdana"/>
                <a:cs typeface="Verdana"/>
              </a:rPr>
              <a:t>compact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unit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housing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the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membrane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as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barrier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between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the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50" dirty="0">
                <a:latin typeface="Verdana"/>
                <a:cs typeface="Verdana"/>
              </a:rPr>
              <a:t>feed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35" dirty="0">
                <a:latin typeface="Verdana"/>
                <a:cs typeface="Verdana"/>
              </a:rPr>
              <a:t>permeate </a:t>
            </a:r>
            <a:r>
              <a:rPr sz="2800" spc="25" dirty="0">
                <a:latin typeface="Verdana"/>
                <a:cs typeface="Verdana"/>
              </a:rPr>
              <a:t>flow </a:t>
            </a:r>
            <a:r>
              <a:rPr sz="2800" spc="-60" dirty="0">
                <a:latin typeface="Verdana"/>
                <a:cs typeface="Verdana"/>
              </a:rPr>
              <a:t>regions,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35" dirty="0">
                <a:latin typeface="Verdana"/>
                <a:cs typeface="Verdana"/>
              </a:rPr>
              <a:t>fitted </a:t>
            </a:r>
            <a:r>
              <a:rPr sz="2800" spc="-100" dirty="0">
                <a:latin typeface="Verdana"/>
                <a:cs typeface="Verdana"/>
              </a:rPr>
              <a:t>with </a:t>
            </a:r>
            <a:r>
              <a:rPr sz="2800" spc="-55" dirty="0">
                <a:latin typeface="Verdana"/>
                <a:cs typeface="Verdana"/>
              </a:rPr>
              <a:t>the </a:t>
            </a:r>
            <a:r>
              <a:rPr sz="2800" spc="-60" dirty="0">
                <a:latin typeface="Verdana"/>
                <a:cs typeface="Verdana"/>
              </a:rPr>
              <a:t>inlet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30" dirty="0">
                <a:latin typeface="Verdana"/>
                <a:cs typeface="Verdana"/>
              </a:rPr>
              <a:t>outlet </a:t>
            </a:r>
            <a:r>
              <a:rPr sz="2800" spc="20" dirty="0">
                <a:latin typeface="Verdana"/>
                <a:cs typeface="Verdana"/>
              </a:rPr>
              <a:t>nozzles </a:t>
            </a:r>
            <a:r>
              <a:rPr sz="2800" spc="-40" dirty="0">
                <a:latin typeface="Verdana"/>
                <a:cs typeface="Verdana"/>
              </a:rPr>
              <a:t>on both </a:t>
            </a:r>
            <a:r>
              <a:rPr sz="2800" spc="-35" dirty="0">
                <a:latin typeface="Verdana"/>
                <a:cs typeface="Verdana"/>
              </a:rPr>
              <a:t> </a:t>
            </a:r>
            <a:r>
              <a:rPr sz="2800" spc="50" dirty="0">
                <a:latin typeface="Verdana"/>
                <a:cs typeface="Verdana"/>
              </a:rPr>
              <a:t>feed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and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permeate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sides.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Verdana"/>
              <a:cs typeface="Verdana"/>
            </a:endParaRPr>
          </a:p>
          <a:p>
            <a:pPr marL="844550" marR="836930" algn="ctr">
              <a:lnSpc>
                <a:spcPct val="107100"/>
              </a:lnSpc>
              <a:spcBef>
                <a:spcPts val="5"/>
              </a:spcBef>
            </a:pPr>
            <a:r>
              <a:rPr sz="2800" spc="-15" dirty="0">
                <a:latin typeface="Verdana"/>
                <a:cs typeface="Verdana"/>
              </a:rPr>
              <a:t>Compared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00" dirty="0">
                <a:latin typeface="Verdana"/>
                <a:cs typeface="Verdana"/>
              </a:rPr>
              <a:t>with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conventional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separation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devices,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membrane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module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has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b="1" spc="-5" dirty="0">
                <a:latin typeface="Tahoma"/>
                <a:cs typeface="Tahoma"/>
              </a:rPr>
              <a:t>small</a:t>
            </a:r>
            <a:r>
              <a:rPr sz="2800" b="1" spc="-30" dirty="0">
                <a:latin typeface="Tahoma"/>
                <a:cs typeface="Tahoma"/>
              </a:rPr>
              <a:t> </a:t>
            </a:r>
            <a:r>
              <a:rPr sz="2800" spc="15" dirty="0">
                <a:latin typeface="Verdana"/>
                <a:cs typeface="Verdana"/>
              </a:rPr>
              <a:t>size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but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b="1" dirty="0">
                <a:latin typeface="Tahoma"/>
                <a:cs typeface="Tahoma"/>
              </a:rPr>
              <a:t>large</a:t>
            </a:r>
            <a:r>
              <a:rPr sz="2800" b="1" spc="-75" dirty="0">
                <a:latin typeface="Tahoma"/>
                <a:cs typeface="Tahoma"/>
              </a:rPr>
              <a:t> </a:t>
            </a:r>
            <a:r>
              <a:rPr sz="2800" b="1" spc="5" dirty="0">
                <a:latin typeface="Tahoma"/>
                <a:cs typeface="Tahoma"/>
              </a:rPr>
              <a:t>packing</a:t>
            </a:r>
            <a:r>
              <a:rPr sz="2800" b="1" spc="-7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density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ahoma"/>
              <a:cs typeface="Tahoma"/>
            </a:endParaRPr>
          </a:p>
          <a:p>
            <a:pPr marL="12700" marR="5080" algn="ctr">
              <a:lnSpc>
                <a:spcPct val="107100"/>
              </a:lnSpc>
              <a:spcBef>
                <a:spcPts val="5"/>
              </a:spcBef>
            </a:pPr>
            <a:r>
              <a:rPr sz="2800" spc="25" dirty="0">
                <a:latin typeface="Verdana"/>
                <a:cs typeface="Verdana"/>
              </a:rPr>
              <a:t>A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00" dirty="0">
                <a:latin typeface="Verdana"/>
                <a:cs typeface="Verdana"/>
              </a:rPr>
              <a:t>number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40" dirty="0">
                <a:latin typeface="Verdana"/>
                <a:cs typeface="Verdana"/>
              </a:rPr>
              <a:t>of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modules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can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55" dirty="0">
                <a:latin typeface="Verdana"/>
                <a:cs typeface="Verdana"/>
              </a:rPr>
              <a:t>be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used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in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parallel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5" dirty="0">
                <a:latin typeface="Verdana"/>
                <a:cs typeface="Verdana"/>
              </a:rPr>
              <a:t>if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the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50" dirty="0">
                <a:latin typeface="Verdana"/>
                <a:cs typeface="Verdana"/>
              </a:rPr>
              <a:t>feed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65" dirty="0">
                <a:latin typeface="Verdana"/>
                <a:cs typeface="Verdana"/>
              </a:rPr>
              <a:t>rate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is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b="1" spc="-60" dirty="0">
                <a:latin typeface="Tahoma"/>
                <a:cs typeface="Tahoma"/>
              </a:rPr>
              <a:t>large</a:t>
            </a:r>
            <a:r>
              <a:rPr sz="2800" spc="-60" dirty="0">
                <a:latin typeface="Verdana"/>
                <a:cs typeface="Verdana"/>
              </a:rPr>
              <a:t>.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285" dirty="0">
                <a:latin typeface="Verdana"/>
                <a:cs typeface="Verdana"/>
              </a:rPr>
              <a:t>It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is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never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built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10" dirty="0">
                <a:latin typeface="Verdana"/>
                <a:cs typeface="Verdana"/>
              </a:rPr>
              <a:t>as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big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unit </a:t>
            </a:r>
            <a:r>
              <a:rPr sz="2800" spc="-969" dirty="0">
                <a:latin typeface="Verdana"/>
                <a:cs typeface="Verdana"/>
              </a:rPr>
              <a:t> </a:t>
            </a:r>
            <a:r>
              <a:rPr sz="2800" spc="40" dirty="0">
                <a:latin typeface="Verdana"/>
                <a:cs typeface="Verdana"/>
              </a:rPr>
              <a:t>because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40" dirty="0">
                <a:latin typeface="Verdana"/>
                <a:cs typeface="Verdana"/>
              </a:rPr>
              <a:t>of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b="1" spc="15" dirty="0">
                <a:latin typeface="Tahoma"/>
                <a:cs typeface="Tahoma"/>
              </a:rPr>
              <a:t>practical</a:t>
            </a:r>
            <a:r>
              <a:rPr sz="2800" b="1" spc="-75" dirty="0">
                <a:latin typeface="Tahoma"/>
                <a:cs typeface="Tahoma"/>
              </a:rPr>
              <a:t> </a:t>
            </a:r>
            <a:r>
              <a:rPr sz="2800" b="1" spc="-80" dirty="0">
                <a:latin typeface="Tahoma"/>
                <a:cs typeface="Tahoma"/>
              </a:rPr>
              <a:t>limitations</a:t>
            </a:r>
            <a:r>
              <a:rPr sz="2800" spc="-80" dirty="0"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" y="7613651"/>
            <a:ext cx="5968310" cy="26731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922" y="0"/>
            <a:ext cx="6556293" cy="282268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70837" y="2598100"/>
            <a:ext cx="7066915" cy="95250"/>
          </a:xfrm>
          <a:custGeom>
            <a:avLst/>
            <a:gdLst/>
            <a:ahLst/>
            <a:cxnLst/>
            <a:rect l="l" t="t" r="r" b="b"/>
            <a:pathLst>
              <a:path w="7066915" h="95250">
                <a:moveTo>
                  <a:pt x="7066507" y="95249"/>
                </a:moveTo>
                <a:lnTo>
                  <a:pt x="0" y="95249"/>
                </a:lnTo>
                <a:lnTo>
                  <a:pt x="0" y="0"/>
                </a:lnTo>
                <a:lnTo>
                  <a:pt x="7066507" y="0"/>
                </a:lnTo>
                <a:lnTo>
                  <a:pt x="7066507" y="9524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37" y="1558987"/>
            <a:ext cx="6997065" cy="1188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75230" algn="l"/>
                <a:tab pos="3731260" algn="l"/>
              </a:tabLst>
            </a:pPr>
            <a:r>
              <a:rPr sz="7600" spc="204" dirty="0"/>
              <a:t>H</a:t>
            </a:r>
            <a:r>
              <a:rPr sz="7600" spc="-130" dirty="0"/>
              <a:t>O</a:t>
            </a:r>
            <a:r>
              <a:rPr sz="7600" spc="-1400" dirty="0"/>
              <a:t>W</a:t>
            </a:r>
            <a:r>
              <a:rPr sz="7600" dirty="0"/>
              <a:t>	</a:t>
            </a:r>
            <a:r>
              <a:rPr sz="7600" spc="925" dirty="0"/>
              <a:t>I</a:t>
            </a:r>
            <a:r>
              <a:rPr sz="7600" spc="-1255" dirty="0"/>
              <a:t>T</a:t>
            </a:r>
            <a:r>
              <a:rPr sz="7600" dirty="0"/>
              <a:t>	</a:t>
            </a:r>
            <a:r>
              <a:rPr sz="7600" spc="-655" dirty="0"/>
              <a:t>W</a:t>
            </a:r>
            <a:r>
              <a:rPr sz="7600" spc="-130" dirty="0"/>
              <a:t>O</a:t>
            </a:r>
            <a:r>
              <a:rPr sz="7600" spc="680" dirty="0"/>
              <a:t>R</a:t>
            </a:r>
            <a:r>
              <a:rPr sz="7600" spc="380" dirty="0"/>
              <a:t>K</a:t>
            </a:r>
            <a:r>
              <a:rPr sz="7600" spc="35" dirty="0"/>
              <a:t>S</a:t>
            </a:r>
            <a:endParaRPr sz="7600"/>
          </a:p>
        </p:txBody>
      </p:sp>
      <p:sp>
        <p:nvSpPr>
          <p:cNvPr id="7" name="object 7"/>
          <p:cNvSpPr/>
          <p:nvPr/>
        </p:nvSpPr>
        <p:spPr>
          <a:xfrm>
            <a:off x="16333168" y="8069439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60"/>
                </a:moveTo>
                <a:lnTo>
                  <a:pt x="0" y="2217560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0" y="0"/>
                </a:moveTo>
                <a:lnTo>
                  <a:pt x="1870275" y="0"/>
                </a:lnTo>
                <a:lnTo>
                  <a:pt x="1870275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14" y="3368114"/>
            <a:ext cx="123824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14" y="4530164"/>
            <a:ext cx="123824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314" y="6273239"/>
            <a:ext cx="123824" cy="1238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8572" rIns="0" bIns="0" rtlCol="0">
            <a:spAutoFit/>
          </a:bodyPr>
          <a:lstStyle/>
          <a:p>
            <a:pPr marL="508634" marR="53975">
              <a:lnSpc>
                <a:spcPct val="127099"/>
              </a:lnSpc>
              <a:spcBef>
                <a:spcPts val="100"/>
              </a:spcBef>
            </a:pPr>
            <a:r>
              <a:rPr spc="-45" dirty="0"/>
              <a:t>Tubular</a:t>
            </a:r>
            <a:r>
              <a:rPr spc="-75" dirty="0"/>
              <a:t> </a:t>
            </a:r>
            <a:r>
              <a:rPr spc="25" dirty="0"/>
              <a:t>modules</a:t>
            </a:r>
            <a:r>
              <a:rPr spc="-75" dirty="0"/>
              <a:t> </a:t>
            </a:r>
            <a:r>
              <a:rPr spc="55" dirty="0"/>
              <a:t>consist</a:t>
            </a:r>
            <a:r>
              <a:rPr spc="-75" dirty="0"/>
              <a:t> </a:t>
            </a:r>
            <a:r>
              <a:rPr spc="25" dirty="0"/>
              <a:t>of</a:t>
            </a:r>
            <a:r>
              <a:rPr spc="-70" dirty="0"/>
              <a:t> </a:t>
            </a:r>
            <a:r>
              <a:rPr spc="-25" dirty="0"/>
              <a:t>a</a:t>
            </a:r>
            <a:r>
              <a:rPr spc="-75" dirty="0"/>
              <a:t> </a:t>
            </a:r>
            <a:r>
              <a:rPr spc="-140" dirty="0"/>
              <a:t>minimum</a:t>
            </a:r>
            <a:r>
              <a:rPr spc="-75" dirty="0"/>
              <a:t> </a:t>
            </a:r>
            <a:r>
              <a:rPr spc="25" dirty="0"/>
              <a:t>of</a:t>
            </a:r>
            <a:r>
              <a:rPr spc="-75" dirty="0"/>
              <a:t> </a:t>
            </a:r>
            <a:r>
              <a:rPr spc="-50" dirty="0"/>
              <a:t>two</a:t>
            </a:r>
            <a:r>
              <a:rPr spc="-70" dirty="0"/>
              <a:t> </a:t>
            </a:r>
            <a:r>
              <a:rPr spc="-25" dirty="0"/>
              <a:t>tubes;</a:t>
            </a:r>
            <a:r>
              <a:rPr spc="-75" dirty="0"/>
              <a:t> </a:t>
            </a:r>
            <a:r>
              <a:rPr spc="-25" dirty="0"/>
              <a:t>the</a:t>
            </a:r>
            <a:r>
              <a:rPr spc="-75" dirty="0"/>
              <a:t> inner </a:t>
            </a:r>
            <a:r>
              <a:rPr spc="-35" dirty="0"/>
              <a:t>tube,</a:t>
            </a:r>
            <a:r>
              <a:rPr spc="-70" dirty="0"/>
              <a:t> </a:t>
            </a:r>
            <a:r>
              <a:rPr spc="65" dirty="0"/>
              <a:t>called</a:t>
            </a:r>
            <a:r>
              <a:rPr spc="-75" dirty="0"/>
              <a:t> </a:t>
            </a:r>
            <a:r>
              <a:rPr spc="-25" dirty="0"/>
              <a:t>the</a:t>
            </a:r>
            <a:r>
              <a:rPr spc="-75" dirty="0"/>
              <a:t> </a:t>
            </a:r>
            <a:r>
              <a:rPr spc="-40" dirty="0"/>
              <a:t>membrane </a:t>
            </a:r>
            <a:r>
              <a:rPr spc="-865" dirty="0"/>
              <a:t> </a:t>
            </a:r>
            <a:r>
              <a:rPr spc="-35" dirty="0"/>
              <a:t>tube,</a:t>
            </a:r>
            <a:r>
              <a:rPr spc="-85" dirty="0"/>
              <a:t> </a:t>
            </a:r>
            <a:r>
              <a:rPr spc="-35" dirty="0"/>
              <a:t>and</a:t>
            </a:r>
            <a:r>
              <a:rPr spc="-80" dirty="0"/>
              <a:t> </a:t>
            </a:r>
            <a:r>
              <a:rPr spc="-25" dirty="0"/>
              <a:t>the</a:t>
            </a:r>
            <a:r>
              <a:rPr spc="-80" dirty="0"/>
              <a:t> </a:t>
            </a:r>
            <a:r>
              <a:rPr spc="-25" dirty="0"/>
              <a:t>outer</a:t>
            </a:r>
            <a:r>
              <a:rPr spc="-80" dirty="0"/>
              <a:t> </a:t>
            </a:r>
            <a:r>
              <a:rPr spc="-35" dirty="0"/>
              <a:t>tube,</a:t>
            </a:r>
            <a:r>
              <a:rPr spc="-80" dirty="0"/>
              <a:t> </a:t>
            </a:r>
            <a:r>
              <a:rPr spc="-45" dirty="0"/>
              <a:t>which</a:t>
            </a:r>
            <a:r>
              <a:rPr spc="-80" dirty="0"/>
              <a:t> </a:t>
            </a:r>
            <a:r>
              <a:rPr spc="20" dirty="0"/>
              <a:t>is</a:t>
            </a:r>
            <a:r>
              <a:rPr spc="-80" dirty="0"/>
              <a:t> </a:t>
            </a:r>
            <a:r>
              <a:rPr spc="-25" dirty="0"/>
              <a:t>the</a:t>
            </a:r>
            <a:r>
              <a:rPr spc="-80" dirty="0"/>
              <a:t> </a:t>
            </a:r>
            <a:r>
              <a:rPr spc="-5" dirty="0"/>
              <a:t>shell.</a:t>
            </a:r>
          </a:p>
          <a:p>
            <a:pPr marL="508634" marR="5080">
              <a:lnSpc>
                <a:spcPct val="127099"/>
              </a:lnSpc>
            </a:pPr>
            <a:r>
              <a:rPr spc="25" dirty="0"/>
              <a:t>The </a:t>
            </a:r>
            <a:r>
              <a:rPr spc="65" dirty="0"/>
              <a:t>feed </a:t>
            </a:r>
            <a:r>
              <a:rPr spc="-20" dirty="0"/>
              <a:t>stream </a:t>
            </a:r>
            <a:r>
              <a:rPr spc="110" dirty="0"/>
              <a:t>goes </a:t>
            </a:r>
            <a:r>
              <a:rPr spc="95" dirty="0"/>
              <a:t>across </a:t>
            </a:r>
            <a:r>
              <a:rPr spc="-25" dirty="0"/>
              <a:t>the length </a:t>
            </a:r>
            <a:r>
              <a:rPr spc="25" dirty="0"/>
              <a:t>of </a:t>
            </a:r>
            <a:r>
              <a:rPr spc="-25" dirty="0"/>
              <a:t>the </a:t>
            </a:r>
            <a:r>
              <a:rPr spc="-40" dirty="0"/>
              <a:t>membrane </a:t>
            </a:r>
            <a:r>
              <a:rPr spc="-15" dirty="0"/>
              <a:t>tube </a:t>
            </a:r>
            <a:r>
              <a:rPr spc="-35" dirty="0"/>
              <a:t>and </a:t>
            </a:r>
            <a:r>
              <a:rPr spc="-25" dirty="0"/>
              <a:t>the </a:t>
            </a:r>
            <a:r>
              <a:rPr dirty="0"/>
              <a:t>permeate </a:t>
            </a:r>
            <a:r>
              <a:rPr spc="20" dirty="0"/>
              <a:t>is </a:t>
            </a:r>
            <a:r>
              <a:rPr spc="25" dirty="0"/>
              <a:t> </a:t>
            </a:r>
            <a:r>
              <a:rPr spc="-15" dirty="0"/>
              <a:t>filtered</a:t>
            </a:r>
            <a:r>
              <a:rPr spc="-75" dirty="0"/>
              <a:t> </a:t>
            </a:r>
            <a:r>
              <a:rPr spc="-40" dirty="0"/>
              <a:t>out</a:t>
            </a:r>
            <a:r>
              <a:rPr spc="-75" dirty="0"/>
              <a:t> </a:t>
            </a:r>
            <a:r>
              <a:rPr spc="-60" dirty="0"/>
              <a:t>through</a:t>
            </a:r>
            <a:r>
              <a:rPr spc="-75" dirty="0"/>
              <a:t> </a:t>
            </a:r>
            <a:r>
              <a:rPr spc="-25" dirty="0"/>
              <a:t>the</a:t>
            </a:r>
            <a:r>
              <a:rPr spc="-75" dirty="0"/>
              <a:t> </a:t>
            </a:r>
            <a:r>
              <a:rPr spc="25" dirty="0"/>
              <a:t>porous</a:t>
            </a:r>
            <a:r>
              <a:rPr spc="-75" dirty="0"/>
              <a:t> </a:t>
            </a:r>
            <a:r>
              <a:rPr spc="-15" dirty="0"/>
              <a:t>tube</a:t>
            </a:r>
            <a:r>
              <a:rPr spc="-75" dirty="0"/>
              <a:t> </a:t>
            </a:r>
            <a:r>
              <a:rPr spc="-65" dirty="0"/>
              <a:t>into</a:t>
            </a:r>
            <a:r>
              <a:rPr spc="-75" dirty="0"/>
              <a:t> </a:t>
            </a:r>
            <a:r>
              <a:rPr spc="-25" dirty="0"/>
              <a:t>the</a:t>
            </a:r>
            <a:r>
              <a:rPr spc="-75" dirty="0"/>
              <a:t> </a:t>
            </a:r>
            <a:r>
              <a:rPr spc="-25" dirty="0"/>
              <a:t>outer</a:t>
            </a:r>
            <a:r>
              <a:rPr spc="-75" dirty="0"/>
              <a:t> </a:t>
            </a:r>
            <a:r>
              <a:rPr spc="35" dirty="0"/>
              <a:t>shell</a:t>
            </a:r>
            <a:r>
              <a:rPr spc="-75" dirty="0"/>
              <a:t> </a:t>
            </a:r>
            <a:r>
              <a:rPr spc="-55" dirty="0"/>
              <a:t>while</a:t>
            </a:r>
            <a:r>
              <a:rPr spc="-75" dirty="0"/>
              <a:t> </a:t>
            </a:r>
            <a:r>
              <a:rPr spc="30" dirty="0"/>
              <a:t>concentrate</a:t>
            </a:r>
            <a:r>
              <a:rPr spc="-75" dirty="0"/>
              <a:t> </a:t>
            </a:r>
            <a:r>
              <a:rPr spc="105" dirty="0"/>
              <a:t>collects</a:t>
            </a:r>
            <a:r>
              <a:rPr spc="-75" dirty="0"/>
              <a:t> </a:t>
            </a:r>
            <a:r>
              <a:rPr spc="-65" dirty="0"/>
              <a:t>at</a:t>
            </a:r>
            <a:r>
              <a:rPr spc="-75" dirty="0"/>
              <a:t> </a:t>
            </a:r>
            <a:r>
              <a:rPr spc="-25" dirty="0"/>
              <a:t>the </a:t>
            </a:r>
            <a:r>
              <a:rPr spc="-860" dirty="0"/>
              <a:t> </a:t>
            </a:r>
            <a:r>
              <a:rPr spc="40" dirty="0"/>
              <a:t>opposite</a:t>
            </a:r>
            <a:r>
              <a:rPr spc="-80" dirty="0"/>
              <a:t> </a:t>
            </a:r>
            <a:r>
              <a:rPr spc="20" dirty="0"/>
              <a:t>end</a:t>
            </a:r>
            <a:r>
              <a:rPr spc="-80" dirty="0"/>
              <a:t> </a:t>
            </a:r>
            <a:r>
              <a:rPr spc="25" dirty="0"/>
              <a:t>of</a:t>
            </a:r>
            <a:r>
              <a:rPr spc="-80" dirty="0"/>
              <a:t> </a:t>
            </a:r>
            <a:r>
              <a:rPr spc="-25" dirty="0"/>
              <a:t>the</a:t>
            </a:r>
            <a:r>
              <a:rPr spc="-80" dirty="0"/>
              <a:t> </a:t>
            </a:r>
            <a:r>
              <a:rPr spc="-40" dirty="0"/>
              <a:t>membrane</a:t>
            </a:r>
            <a:r>
              <a:rPr spc="-85" dirty="0"/>
              <a:t> </a:t>
            </a:r>
            <a:r>
              <a:rPr spc="-55" dirty="0"/>
              <a:t>tube.</a:t>
            </a:r>
          </a:p>
          <a:p>
            <a:pPr marL="508634" marR="287020" indent="101600">
              <a:lnSpc>
                <a:spcPct val="127099"/>
              </a:lnSpc>
            </a:pPr>
            <a:r>
              <a:rPr spc="5" dirty="0"/>
              <a:t>They</a:t>
            </a:r>
            <a:r>
              <a:rPr spc="-75" dirty="0"/>
              <a:t> </a:t>
            </a:r>
            <a:r>
              <a:rPr spc="-10" dirty="0"/>
              <a:t>are</a:t>
            </a:r>
            <a:r>
              <a:rPr spc="-75" dirty="0"/>
              <a:t> </a:t>
            </a:r>
            <a:r>
              <a:rPr dirty="0"/>
              <a:t>commonly</a:t>
            </a:r>
            <a:r>
              <a:rPr spc="-75" dirty="0"/>
              <a:t> </a:t>
            </a:r>
            <a:r>
              <a:rPr spc="60" dirty="0"/>
              <a:t>used</a:t>
            </a:r>
            <a:r>
              <a:rPr spc="-75" dirty="0"/>
              <a:t> </a:t>
            </a:r>
            <a:r>
              <a:rPr spc="-30" dirty="0"/>
              <a:t>for</a:t>
            </a:r>
            <a:r>
              <a:rPr spc="-75" dirty="0"/>
              <a:t> </a:t>
            </a:r>
            <a:r>
              <a:rPr spc="5" dirty="0"/>
              <a:t>applications</a:t>
            </a:r>
            <a:r>
              <a:rPr spc="-75" dirty="0"/>
              <a:t> </a:t>
            </a:r>
            <a:r>
              <a:rPr spc="60" dirty="0"/>
              <a:t>such</a:t>
            </a:r>
            <a:r>
              <a:rPr spc="-75" dirty="0"/>
              <a:t> </a:t>
            </a:r>
            <a:r>
              <a:rPr spc="75" dirty="0"/>
              <a:t>as</a:t>
            </a:r>
            <a:r>
              <a:rPr spc="-75" dirty="0"/>
              <a:t> </a:t>
            </a:r>
            <a:r>
              <a:rPr spc="-20" dirty="0"/>
              <a:t>oily</a:t>
            </a:r>
            <a:r>
              <a:rPr spc="-75" dirty="0"/>
              <a:t> </a:t>
            </a:r>
            <a:r>
              <a:rPr spc="-25" dirty="0"/>
              <a:t>wastewater</a:t>
            </a:r>
            <a:r>
              <a:rPr spc="-75" dirty="0"/>
              <a:t> </a:t>
            </a:r>
            <a:r>
              <a:rPr spc="-60" dirty="0"/>
              <a:t>treatment,</a:t>
            </a:r>
            <a:r>
              <a:rPr spc="-75" dirty="0"/>
              <a:t> </a:t>
            </a:r>
            <a:r>
              <a:rPr spc="-35" dirty="0"/>
              <a:t>and</a:t>
            </a:r>
            <a:r>
              <a:rPr spc="-70" dirty="0"/>
              <a:t> </a:t>
            </a:r>
            <a:r>
              <a:rPr spc="-25" dirty="0"/>
              <a:t>other </a:t>
            </a:r>
            <a:r>
              <a:rPr spc="-865" dirty="0"/>
              <a:t> </a:t>
            </a:r>
            <a:r>
              <a:rPr spc="-80" dirty="0"/>
              <a:t>high</a:t>
            </a:r>
            <a:r>
              <a:rPr spc="-85" dirty="0"/>
              <a:t> </a:t>
            </a:r>
            <a:r>
              <a:rPr spc="55" dirty="0"/>
              <a:t>solids</a:t>
            </a:r>
            <a:r>
              <a:rPr spc="-80" dirty="0"/>
              <a:t> </a:t>
            </a:r>
            <a:r>
              <a:rPr spc="85" dirty="0"/>
              <a:t>processes.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79876" y="4113512"/>
              <a:ext cx="1151890" cy="1027430"/>
            </a:xfrm>
            <a:custGeom>
              <a:avLst/>
              <a:gdLst/>
              <a:ahLst/>
              <a:cxnLst/>
              <a:rect l="l" t="t" r="r" b="b"/>
              <a:pathLst>
                <a:path w="1151890" h="1027429">
                  <a:moveTo>
                    <a:pt x="822280" y="975837"/>
                  </a:moveTo>
                  <a:lnTo>
                    <a:pt x="773924" y="958750"/>
                  </a:lnTo>
                  <a:lnTo>
                    <a:pt x="724860" y="938418"/>
                  </a:lnTo>
                  <a:lnTo>
                    <a:pt x="676514" y="915351"/>
                  </a:lnTo>
                  <a:lnTo>
                    <a:pt x="628961" y="889583"/>
                  </a:lnTo>
                  <a:lnTo>
                    <a:pt x="582276" y="861148"/>
                  </a:lnTo>
                  <a:lnTo>
                    <a:pt x="542367" y="833693"/>
                  </a:lnTo>
                  <a:lnTo>
                    <a:pt x="503714" y="804839"/>
                  </a:lnTo>
                  <a:lnTo>
                    <a:pt x="466303" y="774572"/>
                  </a:lnTo>
                  <a:lnTo>
                    <a:pt x="430124" y="742876"/>
                  </a:lnTo>
                  <a:lnTo>
                    <a:pt x="395164" y="709736"/>
                  </a:lnTo>
                  <a:lnTo>
                    <a:pt x="361411" y="675137"/>
                  </a:lnTo>
                  <a:lnTo>
                    <a:pt x="328854" y="639063"/>
                  </a:lnTo>
                  <a:lnTo>
                    <a:pt x="297480" y="601500"/>
                  </a:lnTo>
                  <a:lnTo>
                    <a:pt x="267278" y="562432"/>
                  </a:lnTo>
                  <a:lnTo>
                    <a:pt x="238236" y="521844"/>
                  </a:lnTo>
                  <a:lnTo>
                    <a:pt x="210342" y="479720"/>
                  </a:lnTo>
                  <a:lnTo>
                    <a:pt x="183583" y="436046"/>
                  </a:lnTo>
                  <a:lnTo>
                    <a:pt x="157948" y="390807"/>
                  </a:lnTo>
                  <a:lnTo>
                    <a:pt x="133426" y="343986"/>
                  </a:lnTo>
                  <a:lnTo>
                    <a:pt x="110003" y="295570"/>
                  </a:lnTo>
                  <a:lnTo>
                    <a:pt x="87668" y="245542"/>
                  </a:lnTo>
                  <a:lnTo>
                    <a:pt x="66410" y="193888"/>
                  </a:lnTo>
                  <a:lnTo>
                    <a:pt x="49879" y="150332"/>
                  </a:lnTo>
                  <a:lnTo>
                    <a:pt x="34151" y="106250"/>
                  </a:lnTo>
                  <a:lnTo>
                    <a:pt x="19176" y="61633"/>
                  </a:lnTo>
                  <a:lnTo>
                    <a:pt x="4907" y="16476"/>
                  </a:lnTo>
                  <a:lnTo>
                    <a:pt x="0" y="0"/>
                  </a:lnTo>
                  <a:lnTo>
                    <a:pt x="8043" y="7175"/>
                  </a:lnTo>
                  <a:lnTo>
                    <a:pt x="8561" y="8917"/>
                  </a:lnTo>
                  <a:lnTo>
                    <a:pt x="23112" y="55356"/>
                  </a:lnTo>
                  <a:lnTo>
                    <a:pt x="38481" y="101466"/>
                  </a:lnTo>
                  <a:lnTo>
                    <a:pt x="54646" y="146981"/>
                  </a:lnTo>
                  <a:lnTo>
                    <a:pt x="71649" y="191854"/>
                  </a:lnTo>
                  <a:lnTo>
                    <a:pt x="92865" y="243411"/>
                  </a:lnTo>
                  <a:lnTo>
                    <a:pt x="115139" y="293321"/>
                  </a:lnTo>
                  <a:lnTo>
                    <a:pt x="138487" y="341602"/>
                  </a:lnTo>
                  <a:lnTo>
                    <a:pt x="162919" y="388271"/>
                  </a:lnTo>
                  <a:lnTo>
                    <a:pt x="188451" y="433347"/>
                  </a:lnTo>
                  <a:lnTo>
                    <a:pt x="215094" y="476846"/>
                  </a:lnTo>
                  <a:lnTo>
                    <a:pt x="242863" y="518788"/>
                  </a:lnTo>
                  <a:lnTo>
                    <a:pt x="271769" y="559188"/>
                  </a:lnTo>
                  <a:lnTo>
                    <a:pt x="301827" y="598066"/>
                  </a:lnTo>
                  <a:lnTo>
                    <a:pt x="333049" y="635439"/>
                  </a:lnTo>
                  <a:lnTo>
                    <a:pt x="365449" y="671325"/>
                  </a:lnTo>
                  <a:lnTo>
                    <a:pt x="399039" y="705741"/>
                  </a:lnTo>
                  <a:lnTo>
                    <a:pt x="433834" y="738705"/>
                  </a:lnTo>
                  <a:lnTo>
                    <a:pt x="469845" y="770236"/>
                  </a:lnTo>
                  <a:lnTo>
                    <a:pt x="507086" y="800350"/>
                  </a:lnTo>
                  <a:lnTo>
                    <a:pt x="545571" y="829065"/>
                  </a:lnTo>
                  <a:lnTo>
                    <a:pt x="585312" y="856400"/>
                  </a:lnTo>
                  <a:lnTo>
                    <a:pt x="631850" y="884764"/>
                  </a:lnTo>
                  <a:lnTo>
                    <a:pt x="679106" y="910396"/>
                  </a:lnTo>
                  <a:lnTo>
                    <a:pt x="727086" y="933298"/>
                  </a:lnTo>
                  <a:lnTo>
                    <a:pt x="775790" y="953470"/>
                  </a:lnTo>
                  <a:lnTo>
                    <a:pt x="825231" y="970914"/>
                  </a:lnTo>
                  <a:lnTo>
                    <a:pt x="875346" y="985614"/>
                  </a:lnTo>
                  <a:lnTo>
                    <a:pt x="979881" y="1013231"/>
                  </a:lnTo>
                  <a:lnTo>
                    <a:pt x="963585" y="1010750"/>
                  </a:lnTo>
                  <a:lnTo>
                    <a:pt x="928372" y="1003866"/>
                  </a:lnTo>
                  <a:lnTo>
                    <a:pt x="822280" y="975837"/>
                  </a:lnTo>
                  <a:close/>
                </a:path>
                <a:path w="1151890" h="1027429">
                  <a:moveTo>
                    <a:pt x="585946" y="856785"/>
                  </a:moveTo>
                  <a:lnTo>
                    <a:pt x="545569" y="829064"/>
                  </a:lnTo>
                  <a:lnTo>
                    <a:pt x="507085" y="800348"/>
                  </a:lnTo>
                  <a:lnTo>
                    <a:pt x="469843" y="770234"/>
                  </a:lnTo>
                  <a:lnTo>
                    <a:pt x="433832" y="738704"/>
                  </a:lnTo>
                  <a:lnTo>
                    <a:pt x="399038" y="705740"/>
                  </a:lnTo>
                  <a:lnTo>
                    <a:pt x="365448" y="671324"/>
                  </a:lnTo>
                  <a:lnTo>
                    <a:pt x="333048" y="635438"/>
                  </a:lnTo>
                  <a:lnTo>
                    <a:pt x="301826" y="598065"/>
                  </a:lnTo>
                  <a:lnTo>
                    <a:pt x="271768" y="559187"/>
                  </a:lnTo>
                  <a:lnTo>
                    <a:pt x="242862" y="518787"/>
                  </a:lnTo>
                  <a:lnTo>
                    <a:pt x="215094" y="476845"/>
                  </a:lnTo>
                  <a:lnTo>
                    <a:pt x="188450" y="433346"/>
                  </a:lnTo>
                  <a:lnTo>
                    <a:pt x="162919" y="388270"/>
                  </a:lnTo>
                  <a:lnTo>
                    <a:pt x="138486" y="341601"/>
                  </a:lnTo>
                  <a:lnTo>
                    <a:pt x="115139" y="293320"/>
                  </a:lnTo>
                  <a:lnTo>
                    <a:pt x="92864" y="243410"/>
                  </a:lnTo>
                  <a:lnTo>
                    <a:pt x="71649" y="191853"/>
                  </a:lnTo>
                  <a:lnTo>
                    <a:pt x="54646" y="146981"/>
                  </a:lnTo>
                  <a:lnTo>
                    <a:pt x="38481" y="101466"/>
                  </a:lnTo>
                  <a:lnTo>
                    <a:pt x="23112" y="55356"/>
                  </a:lnTo>
                  <a:lnTo>
                    <a:pt x="8491" y="8695"/>
                  </a:lnTo>
                  <a:lnTo>
                    <a:pt x="8043" y="7175"/>
                  </a:lnTo>
                  <a:lnTo>
                    <a:pt x="10599" y="9456"/>
                  </a:lnTo>
                  <a:lnTo>
                    <a:pt x="10923" y="10547"/>
                  </a:lnTo>
                  <a:lnTo>
                    <a:pt x="25588" y="57037"/>
                  </a:lnTo>
                  <a:lnTo>
                    <a:pt x="41021" y="102910"/>
                  </a:lnTo>
                  <a:lnTo>
                    <a:pt x="57269" y="148107"/>
                  </a:lnTo>
                  <a:lnTo>
                    <a:pt x="74380" y="192576"/>
                  </a:lnTo>
                  <a:lnTo>
                    <a:pt x="95595" y="244132"/>
                  </a:lnTo>
                  <a:lnTo>
                    <a:pt x="117866" y="294041"/>
                  </a:lnTo>
                  <a:lnTo>
                    <a:pt x="141202" y="342319"/>
                  </a:lnTo>
                  <a:lnTo>
                    <a:pt x="165615" y="388983"/>
                  </a:lnTo>
                  <a:lnTo>
                    <a:pt x="191112" y="434050"/>
                  </a:lnTo>
                  <a:lnTo>
                    <a:pt x="217705" y="477536"/>
                  </a:lnTo>
                  <a:lnTo>
                    <a:pt x="245403" y="519459"/>
                  </a:lnTo>
                  <a:lnTo>
                    <a:pt x="274215" y="559835"/>
                  </a:lnTo>
                  <a:lnTo>
                    <a:pt x="304153" y="598681"/>
                  </a:lnTo>
                  <a:lnTo>
                    <a:pt x="335224" y="636014"/>
                  </a:lnTo>
                  <a:lnTo>
                    <a:pt x="367440" y="671851"/>
                  </a:lnTo>
                  <a:lnTo>
                    <a:pt x="400810" y="706209"/>
                  </a:lnTo>
                  <a:lnTo>
                    <a:pt x="435344" y="739104"/>
                  </a:lnTo>
                  <a:lnTo>
                    <a:pt x="471052" y="770554"/>
                  </a:lnTo>
                  <a:lnTo>
                    <a:pt x="507943" y="800576"/>
                  </a:lnTo>
                  <a:lnTo>
                    <a:pt x="546027" y="829186"/>
                  </a:lnTo>
                  <a:lnTo>
                    <a:pt x="585315" y="856400"/>
                  </a:lnTo>
                  <a:lnTo>
                    <a:pt x="585946" y="856785"/>
                  </a:lnTo>
                  <a:close/>
                </a:path>
                <a:path w="1151890" h="1027429">
                  <a:moveTo>
                    <a:pt x="876813" y="985965"/>
                  </a:moveTo>
                  <a:lnTo>
                    <a:pt x="827721" y="971571"/>
                  </a:lnTo>
                  <a:lnTo>
                    <a:pt x="777799" y="954000"/>
                  </a:lnTo>
                  <a:lnTo>
                    <a:pt x="728444" y="933657"/>
                  </a:lnTo>
                  <a:lnTo>
                    <a:pt x="679810" y="910582"/>
                  </a:lnTo>
                  <a:lnTo>
                    <a:pt x="632048" y="884816"/>
                  </a:lnTo>
                  <a:lnTo>
                    <a:pt x="585313" y="856399"/>
                  </a:lnTo>
                  <a:lnTo>
                    <a:pt x="546025" y="829184"/>
                  </a:lnTo>
                  <a:lnTo>
                    <a:pt x="507941" y="800575"/>
                  </a:lnTo>
                  <a:lnTo>
                    <a:pt x="471050" y="770553"/>
                  </a:lnTo>
                  <a:lnTo>
                    <a:pt x="435343" y="739103"/>
                  </a:lnTo>
                  <a:lnTo>
                    <a:pt x="400809" y="706208"/>
                  </a:lnTo>
                  <a:lnTo>
                    <a:pt x="367439" y="671850"/>
                  </a:lnTo>
                  <a:lnTo>
                    <a:pt x="335223" y="636013"/>
                  </a:lnTo>
                  <a:lnTo>
                    <a:pt x="304152" y="598680"/>
                  </a:lnTo>
                  <a:lnTo>
                    <a:pt x="274215" y="559834"/>
                  </a:lnTo>
                  <a:lnTo>
                    <a:pt x="245402" y="519458"/>
                  </a:lnTo>
                  <a:lnTo>
                    <a:pt x="217704" y="477535"/>
                  </a:lnTo>
                  <a:lnTo>
                    <a:pt x="191112" y="434049"/>
                  </a:lnTo>
                  <a:lnTo>
                    <a:pt x="165614" y="388982"/>
                  </a:lnTo>
                  <a:lnTo>
                    <a:pt x="141202" y="342318"/>
                  </a:lnTo>
                  <a:lnTo>
                    <a:pt x="117865" y="294040"/>
                  </a:lnTo>
                  <a:lnTo>
                    <a:pt x="95594" y="244131"/>
                  </a:lnTo>
                  <a:lnTo>
                    <a:pt x="74380" y="192575"/>
                  </a:lnTo>
                  <a:lnTo>
                    <a:pt x="57269" y="148107"/>
                  </a:lnTo>
                  <a:lnTo>
                    <a:pt x="41021" y="102910"/>
                  </a:lnTo>
                  <a:lnTo>
                    <a:pt x="25588" y="57037"/>
                  </a:lnTo>
                  <a:lnTo>
                    <a:pt x="10923" y="10547"/>
                  </a:lnTo>
                  <a:lnTo>
                    <a:pt x="10599" y="9456"/>
                  </a:lnTo>
                  <a:lnTo>
                    <a:pt x="18781" y="16754"/>
                  </a:lnTo>
                  <a:lnTo>
                    <a:pt x="30753" y="54691"/>
                  </a:lnTo>
                  <a:lnTo>
                    <a:pt x="46207" y="100602"/>
                  </a:lnTo>
                  <a:lnTo>
                    <a:pt x="62492" y="145886"/>
                  </a:lnTo>
                  <a:lnTo>
                    <a:pt x="79661" y="190493"/>
                  </a:lnTo>
                  <a:lnTo>
                    <a:pt x="100718" y="241678"/>
                  </a:lnTo>
                  <a:lnTo>
                    <a:pt x="122826" y="291251"/>
                  </a:lnTo>
                  <a:lnTo>
                    <a:pt x="145996" y="339229"/>
                  </a:lnTo>
                  <a:lnTo>
                    <a:pt x="170240" y="385625"/>
                  </a:lnTo>
                  <a:lnTo>
                    <a:pt x="195570" y="430455"/>
                  </a:lnTo>
                  <a:lnTo>
                    <a:pt x="221998" y="473735"/>
                  </a:lnTo>
                  <a:lnTo>
                    <a:pt x="249535" y="515478"/>
                  </a:lnTo>
                  <a:lnTo>
                    <a:pt x="278192" y="555699"/>
                  </a:lnTo>
                  <a:lnTo>
                    <a:pt x="307982" y="594415"/>
                  </a:lnTo>
                  <a:lnTo>
                    <a:pt x="338916" y="631639"/>
                  </a:lnTo>
                  <a:lnTo>
                    <a:pt x="371007" y="667388"/>
                  </a:lnTo>
                  <a:lnTo>
                    <a:pt x="404264" y="701674"/>
                  </a:lnTo>
                  <a:lnTo>
                    <a:pt x="438702" y="734515"/>
                  </a:lnTo>
                  <a:lnTo>
                    <a:pt x="474330" y="765924"/>
                  </a:lnTo>
                  <a:lnTo>
                    <a:pt x="511161" y="795917"/>
                  </a:lnTo>
                  <a:lnTo>
                    <a:pt x="549206" y="824508"/>
                  </a:lnTo>
                  <a:lnTo>
                    <a:pt x="588478" y="851713"/>
                  </a:lnTo>
                  <a:lnTo>
                    <a:pt x="638722" y="882135"/>
                  </a:lnTo>
                  <a:lnTo>
                    <a:pt x="684981" y="906903"/>
                  </a:lnTo>
                  <a:lnTo>
                    <a:pt x="732126" y="929158"/>
                  </a:lnTo>
                  <a:lnTo>
                    <a:pt x="780084" y="948867"/>
                  </a:lnTo>
                  <a:lnTo>
                    <a:pt x="828785" y="965997"/>
                  </a:lnTo>
                  <a:lnTo>
                    <a:pt x="878154" y="980513"/>
                  </a:lnTo>
                  <a:lnTo>
                    <a:pt x="979803" y="1007367"/>
                  </a:lnTo>
                  <a:lnTo>
                    <a:pt x="968010" y="1005632"/>
                  </a:lnTo>
                  <a:lnTo>
                    <a:pt x="921442" y="996667"/>
                  </a:lnTo>
                  <a:lnTo>
                    <a:pt x="876813" y="985965"/>
                  </a:lnTo>
                  <a:close/>
                </a:path>
                <a:path w="1151890" h="1027429">
                  <a:moveTo>
                    <a:pt x="979803" y="1007367"/>
                  </a:moveTo>
                  <a:lnTo>
                    <a:pt x="878154" y="980513"/>
                  </a:lnTo>
                  <a:lnTo>
                    <a:pt x="920877" y="990728"/>
                  </a:lnTo>
                  <a:lnTo>
                    <a:pt x="964245" y="999122"/>
                  </a:lnTo>
                  <a:lnTo>
                    <a:pt x="1008201" y="1005714"/>
                  </a:lnTo>
                  <a:lnTo>
                    <a:pt x="1052690" y="1010525"/>
                  </a:lnTo>
                  <a:lnTo>
                    <a:pt x="1097655" y="1013574"/>
                  </a:lnTo>
                  <a:lnTo>
                    <a:pt x="1137445" y="1014721"/>
                  </a:lnTo>
                  <a:lnTo>
                    <a:pt x="1144507" y="1021021"/>
                  </a:lnTo>
                  <a:lnTo>
                    <a:pt x="1109567" y="1020309"/>
                  </a:lnTo>
                  <a:lnTo>
                    <a:pt x="1062117" y="1017407"/>
                  </a:lnTo>
                  <a:lnTo>
                    <a:pt x="1014914" y="1012529"/>
                  </a:lnTo>
                  <a:lnTo>
                    <a:pt x="979803" y="1007367"/>
                  </a:lnTo>
                  <a:close/>
                </a:path>
                <a:path w="1151890" h="1027429">
                  <a:moveTo>
                    <a:pt x="878076" y="986336"/>
                  </a:moveTo>
                  <a:lnTo>
                    <a:pt x="876813" y="985965"/>
                  </a:lnTo>
                  <a:lnTo>
                    <a:pt x="921485" y="996677"/>
                  </a:lnTo>
                  <a:lnTo>
                    <a:pt x="968040" y="1005637"/>
                  </a:lnTo>
                  <a:lnTo>
                    <a:pt x="1015058" y="1012546"/>
                  </a:lnTo>
                  <a:lnTo>
                    <a:pt x="1062187" y="1017415"/>
                  </a:lnTo>
                  <a:lnTo>
                    <a:pt x="1109672" y="1020316"/>
                  </a:lnTo>
                  <a:lnTo>
                    <a:pt x="1144507" y="1021021"/>
                  </a:lnTo>
                  <a:lnTo>
                    <a:pt x="1145698" y="1022083"/>
                  </a:lnTo>
                  <a:lnTo>
                    <a:pt x="1065907" y="1018409"/>
                  </a:lnTo>
                  <a:lnTo>
                    <a:pt x="1018432" y="1013459"/>
                  </a:lnTo>
                  <a:lnTo>
                    <a:pt x="971266" y="1006492"/>
                  </a:lnTo>
                  <a:lnTo>
                    <a:pt x="924462" y="997465"/>
                  </a:lnTo>
                  <a:lnTo>
                    <a:pt x="878076" y="986336"/>
                  </a:lnTo>
                  <a:close/>
                </a:path>
                <a:path w="1151890" h="1027429">
                  <a:moveTo>
                    <a:pt x="979881" y="1013231"/>
                  </a:moveTo>
                  <a:lnTo>
                    <a:pt x="878076" y="986336"/>
                  </a:lnTo>
                  <a:lnTo>
                    <a:pt x="924477" y="997468"/>
                  </a:lnTo>
                  <a:lnTo>
                    <a:pt x="971284" y="1006495"/>
                  </a:lnTo>
                  <a:lnTo>
                    <a:pt x="1018564" y="1013473"/>
                  </a:lnTo>
                  <a:lnTo>
                    <a:pt x="1065963" y="1018412"/>
                  </a:lnTo>
                  <a:lnTo>
                    <a:pt x="1113724" y="1021386"/>
                  </a:lnTo>
                  <a:lnTo>
                    <a:pt x="1145698" y="1022083"/>
                  </a:lnTo>
                  <a:lnTo>
                    <a:pt x="1151375" y="1027148"/>
                  </a:lnTo>
                  <a:lnTo>
                    <a:pt x="1144318" y="1027186"/>
                  </a:lnTo>
                  <a:lnTo>
                    <a:pt x="1098424" y="1025711"/>
                  </a:lnTo>
                  <a:lnTo>
                    <a:pt x="1052966" y="1022493"/>
                  </a:lnTo>
                  <a:lnTo>
                    <a:pt x="1008000" y="1017513"/>
                  </a:lnTo>
                  <a:lnTo>
                    <a:pt x="979881" y="1013231"/>
                  </a:lnTo>
                  <a:close/>
                </a:path>
                <a:path w="1151890" h="1027429">
                  <a:moveTo>
                    <a:pt x="878045" y="986327"/>
                  </a:moveTo>
                  <a:lnTo>
                    <a:pt x="875346" y="985614"/>
                  </a:lnTo>
                  <a:lnTo>
                    <a:pt x="876813" y="985965"/>
                  </a:lnTo>
                  <a:lnTo>
                    <a:pt x="878045" y="986327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" y="5136822"/>
              <a:ext cx="6723222" cy="51499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708" y="1491976"/>
              <a:ext cx="12191999" cy="7762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" y="7613652"/>
            <a:ext cx="5968310" cy="26731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922" y="0"/>
            <a:ext cx="6556293" cy="282268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333168" y="8069440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59"/>
                </a:moveTo>
                <a:lnTo>
                  <a:pt x="0" y="2217559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0" y="0"/>
                </a:moveTo>
                <a:lnTo>
                  <a:pt x="1870275" y="0"/>
                </a:lnTo>
                <a:lnTo>
                  <a:pt x="1870275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8273" y="1501481"/>
            <a:ext cx="14439899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" y="0"/>
            <a:ext cx="1814510" cy="14831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295" y="1626478"/>
            <a:ext cx="3906520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u="heavy" spc="15" dirty="0">
                <a:uFill>
                  <a:solidFill>
                    <a:srgbClr val="231F20"/>
                  </a:solidFill>
                </a:uFill>
              </a:rPr>
              <a:t>ADVANTAGES</a:t>
            </a:r>
            <a:endParaRPr sz="4900"/>
          </a:p>
        </p:txBody>
      </p:sp>
      <p:sp>
        <p:nvSpPr>
          <p:cNvPr id="4" name="object 4"/>
          <p:cNvSpPr txBox="1"/>
          <p:nvPr/>
        </p:nvSpPr>
        <p:spPr>
          <a:xfrm>
            <a:off x="3902325" y="7443347"/>
            <a:ext cx="208470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80" dirty="0">
                <a:solidFill>
                  <a:srgbClr val="FFFAFA"/>
                </a:solidFill>
                <a:latin typeface="Lucida Sans Unicode"/>
                <a:cs typeface="Lucida Sans Unicode"/>
              </a:rPr>
              <a:t>Ceo</a:t>
            </a:r>
            <a:r>
              <a:rPr sz="2050" spc="65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Of</a:t>
            </a:r>
            <a:r>
              <a:rPr sz="2050" spc="70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15" dirty="0">
                <a:solidFill>
                  <a:srgbClr val="FFFAFA"/>
                </a:solidFill>
                <a:latin typeface="Lucida Sans Unicode"/>
                <a:cs typeface="Lucida Sans Unicode"/>
              </a:rPr>
              <a:t>Ingoude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5810" y="6912412"/>
            <a:ext cx="545338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72865" algn="l"/>
              </a:tabLst>
            </a:pPr>
            <a:r>
              <a:rPr sz="2700" spc="235" dirty="0">
                <a:solidFill>
                  <a:srgbClr val="FFFAFA"/>
                </a:solidFill>
                <a:latin typeface="Lucida Sans Unicode"/>
                <a:cs typeface="Lucida Sans Unicode"/>
              </a:rPr>
              <a:t>C</a:t>
            </a:r>
            <a:r>
              <a:rPr sz="2700" spc="125" dirty="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sz="2700" spc="25" dirty="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sz="2700" spc="180" dirty="0">
                <a:solidFill>
                  <a:srgbClr val="FFFAFA"/>
                </a:solidFill>
                <a:latin typeface="Lucida Sans Unicode"/>
                <a:cs typeface="Lucida Sans Unicode"/>
              </a:rPr>
              <a:t>t</a:t>
            </a:r>
            <a:r>
              <a:rPr sz="2700" spc="-110" dirty="0">
                <a:solidFill>
                  <a:srgbClr val="FFFAFA"/>
                </a:solidFill>
                <a:latin typeface="Lucida Sans Unicode"/>
                <a:cs typeface="Lucida Sans Unicode"/>
              </a:rPr>
              <a:t>u</a:t>
            </a:r>
            <a:r>
              <a:rPr sz="2700" dirty="0">
                <a:solidFill>
                  <a:srgbClr val="FFFAFA"/>
                </a:solidFill>
                <a:latin typeface="Lucida Sans Unicode"/>
                <a:cs typeface="Lucida Sans Unicode"/>
              </a:rPr>
              <a:t>	</a:t>
            </a:r>
            <a:r>
              <a:rPr sz="2700" spc="10" dirty="0">
                <a:solidFill>
                  <a:srgbClr val="FFFAFA"/>
                </a:solidFill>
                <a:latin typeface="Lucida Sans Unicode"/>
                <a:cs typeface="Lucida Sans Unicode"/>
              </a:rPr>
              <a:t>H</a:t>
            </a:r>
            <a:r>
              <a:rPr sz="2700" spc="95" dirty="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sz="2700" spc="-40" dirty="0">
                <a:solidFill>
                  <a:srgbClr val="FFFAFA"/>
                </a:solidFill>
                <a:latin typeface="Lucida Sans Unicode"/>
                <a:cs typeface="Lucida Sans Unicode"/>
              </a:rPr>
              <a:t>ll</a:t>
            </a:r>
            <a:r>
              <a:rPr sz="2700" spc="95" dirty="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sz="2700" spc="114" dirty="0">
                <a:solidFill>
                  <a:srgbClr val="FFFAFA"/>
                </a:solidFill>
                <a:latin typeface="Lucida Sans Unicode"/>
                <a:cs typeface="Lucida Sans Unicode"/>
              </a:rPr>
              <a:t>w</a:t>
            </a:r>
            <a:r>
              <a:rPr sz="2700" spc="125" dirty="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sz="2700" spc="110" dirty="0">
                <a:solidFill>
                  <a:srgbClr val="FFFAFA"/>
                </a:solidFill>
                <a:latin typeface="Lucida Sans Unicode"/>
                <a:cs typeface="Lucida Sans Unicode"/>
              </a:rPr>
              <a:t>y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15540" y="6276856"/>
            <a:ext cx="986155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50" dirty="0">
                <a:solidFill>
                  <a:srgbClr val="FFFAFA"/>
                </a:solidFill>
                <a:latin typeface="Lucida Sans Unicode"/>
                <a:cs typeface="Lucida Sans Unicode"/>
              </a:rPr>
              <a:t>R</a:t>
            </a:r>
            <a:r>
              <a:rPr sz="2700" spc="185" dirty="0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sz="2700" spc="65" dirty="0">
                <a:solidFill>
                  <a:srgbClr val="FFFAFA"/>
                </a:solidFill>
                <a:latin typeface="Lucida Sans Unicode"/>
                <a:cs typeface="Lucida Sans Unicode"/>
              </a:rPr>
              <a:t>m</a:t>
            </a:r>
            <a:r>
              <a:rPr sz="2700" spc="110" dirty="0">
                <a:solidFill>
                  <a:srgbClr val="FFFAFA"/>
                </a:solidFill>
                <a:latin typeface="Lucida Sans Unicode"/>
                <a:cs typeface="Lucida Sans Unicode"/>
              </a:rPr>
              <a:t>y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0296" y="6686432"/>
            <a:ext cx="107696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125" dirty="0">
                <a:solidFill>
                  <a:srgbClr val="FFFAFA"/>
                </a:solidFill>
                <a:latin typeface="Lucida Sans Unicode"/>
                <a:cs typeface="Lucida Sans Unicode"/>
              </a:rPr>
              <a:t>Ma</a:t>
            </a:r>
            <a:r>
              <a:rPr sz="270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r</a:t>
            </a:r>
            <a:r>
              <a:rPr sz="2700" spc="125" dirty="0">
                <a:solidFill>
                  <a:srgbClr val="FFFAFA"/>
                </a:solidFill>
                <a:latin typeface="Lucida Sans Unicode"/>
                <a:cs typeface="Lucida Sans Unicode"/>
              </a:rPr>
              <a:t>s</a:t>
            </a:r>
            <a:r>
              <a:rPr sz="2700" spc="-110" dirty="0">
                <a:solidFill>
                  <a:srgbClr val="FFFAFA"/>
                </a:solidFill>
                <a:latin typeface="Lucida Sans Unicode"/>
                <a:cs typeface="Lucida Sans Unicode"/>
              </a:rPr>
              <a:t>h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8003" y="7443347"/>
            <a:ext cx="623951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67504" algn="l"/>
              </a:tabLst>
            </a:pPr>
            <a:r>
              <a:rPr sz="2050" spc="80" dirty="0">
                <a:solidFill>
                  <a:srgbClr val="FFFAFA"/>
                </a:solidFill>
                <a:latin typeface="Lucida Sans Unicode"/>
                <a:cs typeface="Lucida Sans Unicode"/>
              </a:rPr>
              <a:t>Ceo</a:t>
            </a:r>
            <a:r>
              <a:rPr sz="2050" spc="105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Of</a:t>
            </a:r>
            <a:r>
              <a:rPr sz="2050" spc="110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15" dirty="0">
                <a:solidFill>
                  <a:srgbClr val="FFFAFA"/>
                </a:solidFill>
                <a:latin typeface="Lucida Sans Unicode"/>
                <a:cs typeface="Lucida Sans Unicode"/>
              </a:rPr>
              <a:t>Ingoude	</a:t>
            </a:r>
            <a:r>
              <a:rPr sz="2050" spc="80" dirty="0">
                <a:solidFill>
                  <a:srgbClr val="FFFAFA"/>
                </a:solidFill>
                <a:latin typeface="Lucida Sans Unicode"/>
                <a:cs typeface="Lucida Sans Unicode"/>
              </a:rPr>
              <a:t>Ceo</a:t>
            </a:r>
            <a:r>
              <a:rPr sz="2050" spc="70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Of</a:t>
            </a:r>
            <a:r>
              <a:rPr sz="2050" spc="65" dirty="0">
                <a:solidFill>
                  <a:srgbClr val="FFFAFA"/>
                </a:solidFill>
                <a:latin typeface="Lucida Sans Unicode"/>
                <a:cs typeface="Lucida Sans Unicode"/>
              </a:rPr>
              <a:t> </a:t>
            </a:r>
            <a:r>
              <a:rPr sz="2050" spc="15" dirty="0">
                <a:solidFill>
                  <a:srgbClr val="FFFAFA"/>
                </a:solidFill>
                <a:latin typeface="Lucida Sans Unicode"/>
                <a:cs typeface="Lucida Sans Unicode"/>
              </a:rPr>
              <a:t>Ingoude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5351" y="7748147"/>
            <a:ext cx="958913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68140" algn="l"/>
                <a:tab pos="8322945" algn="l"/>
              </a:tabLst>
            </a:pPr>
            <a:r>
              <a:rPr sz="2050" spc="160" dirty="0">
                <a:solidFill>
                  <a:srgbClr val="FFFAFA"/>
                </a:solidFill>
                <a:latin typeface="Lucida Sans Unicode"/>
                <a:cs typeface="Lucida Sans Unicode"/>
              </a:rPr>
              <a:t>C</a:t>
            </a:r>
            <a:r>
              <a:rPr sz="2050" spc="55" dirty="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m</a:t>
            </a:r>
            <a:r>
              <a:rPr sz="2050" spc="95" dirty="0">
                <a:solidFill>
                  <a:srgbClr val="FFFAFA"/>
                </a:solidFill>
                <a:latin typeface="Lucida Sans Unicode"/>
                <a:cs typeface="Lucida Sans Unicode"/>
              </a:rPr>
              <a:t>p</a:t>
            </a:r>
            <a:r>
              <a:rPr sz="2050" spc="75" dirty="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sz="2050" dirty="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sz="2050" spc="70" dirty="0">
                <a:solidFill>
                  <a:srgbClr val="FFFAFA"/>
                </a:solidFill>
                <a:latin typeface="Lucida Sans Unicode"/>
                <a:cs typeface="Lucida Sans Unicode"/>
              </a:rPr>
              <a:t>y</a:t>
            </a:r>
            <a:r>
              <a:rPr sz="2050" dirty="0">
                <a:solidFill>
                  <a:srgbClr val="FFFAFA"/>
                </a:solidFill>
                <a:latin typeface="Lucida Sans Unicode"/>
                <a:cs typeface="Lucida Sans Unicode"/>
              </a:rPr>
              <a:t>	</a:t>
            </a:r>
            <a:r>
              <a:rPr sz="2050" spc="160" dirty="0">
                <a:solidFill>
                  <a:srgbClr val="FFFAFA"/>
                </a:solidFill>
                <a:latin typeface="Lucida Sans Unicode"/>
                <a:cs typeface="Lucida Sans Unicode"/>
              </a:rPr>
              <a:t>C</a:t>
            </a:r>
            <a:r>
              <a:rPr sz="2050" spc="55" dirty="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m</a:t>
            </a:r>
            <a:r>
              <a:rPr sz="2050" spc="95" dirty="0">
                <a:solidFill>
                  <a:srgbClr val="FFFAFA"/>
                </a:solidFill>
                <a:latin typeface="Lucida Sans Unicode"/>
                <a:cs typeface="Lucida Sans Unicode"/>
              </a:rPr>
              <a:t>p</a:t>
            </a:r>
            <a:r>
              <a:rPr sz="2050" spc="75" dirty="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sz="2050" dirty="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sz="2050" spc="70" dirty="0">
                <a:solidFill>
                  <a:srgbClr val="FFFAFA"/>
                </a:solidFill>
                <a:latin typeface="Lucida Sans Unicode"/>
                <a:cs typeface="Lucida Sans Unicode"/>
              </a:rPr>
              <a:t>y</a:t>
            </a:r>
            <a:r>
              <a:rPr sz="2050" dirty="0">
                <a:solidFill>
                  <a:srgbClr val="FFFAFA"/>
                </a:solidFill>
                <a:latin typeface="Lucida Sans Unicode"/>
                <a:cs typeface="Lucida Sans Unicode"/>
              </a:rPr>
              <a:t>	</a:t>
            </a:r>
            <a:r>
              <a:rPr sz="2050" spc="160" dirty="0">
                <a:solidFill>
                  <a:srgbClr val="FFFAFA"/>
                </a:solidFill>
                <a:latin typeface="Lucida Sans Unicode"/>
                <a:cs typeface="Lucida Sans Unicode"/>
              </a:rPr>
              <a:t>C</a:t>
            </a:r>
            <a:r>
              <a:rPr sz="2050" spc="55" dirty="0">
                <a:solidFill>
                  <a:srgbClr val="FFFAFA"/>
                </a:solidFill>
                <a:latin typeface="Lucida Sans Unicode"/>
                <a:cs typeface="Lucida Sans Unicode"/>
              </a:rPr>
              <a:t>o</a:t>
            </a:r>
            <a:r>
              <a:rPr sz="2050" spc="20" dirty="0">
                <a:solidFill>
                  <a:srgbClr val="FFFAFA"/>
                </a:solidFill>
                <a:latin typeface="Lucida Sans Unicode"/>
                <a:cs typeface="Lucida Sans Unicode"/>
              </a:rPr>
              <a:t>m</a:t>
            </a:r>
            <a:r>
              <a:rPr sz="2050" spc="95" dirty="0">
                <a:solidFill>
                  <a:srgbClr val="FFFAFA"/>
                </a:solidFill>
                <a:latin typeface="Lucida Sans Unicode"/>
                <a:cs typeface="Lucida Sans Unicode"/>
              </a:rPr>
              <a:t>p</a:t>
            </a:r>
            <a:r>
              <a:rPr sz="2050" spc="75" dirty="0">
                <a:solidFill>
                  <a:srgbClr val="FFFAFA"/>
                </a:solidFill>
                <a:latin typeface="Lucida Sans Unicode"/>
                <a:cs typeface="Lucida Sans Unicode"/>
              </a:rPr>
              <a:t>a</a:t>
            </a:r>
            <a:r>
              <a:rPr sz="2050" dirty="0">
                <a:solidFill>
                  <a:srgbClr val="FFFAFA"/>
                </a:solidFill>
                <a:latin typeface="Lucida Sans Unicode"/>
                <a:cs typeface="Lucida Sans Unicode"/>
              </a:rPr>
              <a:t>n</a:t>
            </a:r>
            <a:r>
              <a:rPr sz="2050" spc="70" dirty="0">
                <a:solidFill>
                  <a:srgbClr val="FFFAFA"/>
                </a:solidFill>
                <a:latin typeface="Lucida Sans Unicode"/>
                <a:cs typeface="Lucida Sans Unicode"/>
              </a:rPr>
              <a:t>y</a:t>
            </a:r>
            <a:endParaRPr sz="20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599" y="2770503"/>
            <a:ext cx="18059400" cy="7529195"/>
            <a:chOff x="228599" y="2770503"/>
            <a:chExt cx="18059400" cy="75291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08644" y="8326230"/>
              <a:ext cx="2179294" cy="19730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99" y="2770503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99" y="3742053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99" y="4713603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54" y="6703679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54" y="7189454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54" y="8161004"/>
              <a:ext cx="95250" cy="952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54" y="9132554"/>
              <a:ext cx="95250" cy="952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62210" y="2461252"/>
            <a:ext cx="17237075" cy="294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900"/>
              </a:lnSpc>
              <a:spcBef>
                <a:spcPts val="100"/>
              </a:spcBef>
            </a:pPr>
            <a:r>
              <a:rPr sz="2200" b="1" spc="-35" dirty="0">
                <a:latin typeface="Tahoma"/>
                <a:cs typeface="Tahoma"/>
              </a:rPr>
              <a:t>Tubular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35" dirty="0">
                <a:latin typeface="Tahoma"/>
                <a:cs typeface="Tahoma"/>
              </a:rPr>
              <a:t>systems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have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90" dirty="0">
                <a:latin typeface="Tahoma"/>
                <a:cs typeface="Tahoma"/>
              </a:rPr>
              <a:t>less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fouling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compared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to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plate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5" dirty="0">
                <a:latin typeface="Tahoma"/>
                <a:cs typeface="Tahoma"/>
              </a:rPr>
              <a:t>frame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systems,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a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45" dirty="0">
                <a:latin typeface="Tahoma"/>
                <a:cs typeface="Tahoma"/>
              </a:rPr>
              <a:t>similar</a:t>
            </a:r>
            <a:r>
              <a:rPr sz="2200" b="1" spc="-55" dirty="0">
                <a:latin typeface="Tahoma"/>
                <a:cs typeface="Tahoma"/>
              </a:rPr>
              <a:t> amount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fouling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45" dirty="0">
                <a:latin typeface="Tahoma"/>
                <a:cs typeface="Tahoma"/>
              </a:rPr>
              <a:t>when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compared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to </a:t>
            </a:r>
            <a:r>
              <a:rPr sz="2200" b="1" spc="-630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spiral</a:t>
            </a:r>
            <a:r>
              <a:rPr sz="2200" b="1" spc="-6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capillary.</a:t>
            </a:r>
            <a:endParaRPr sz="2200">
              <a:latin typeface="Tahoma"/>
              <a:cs typeface="Tahoma"/>
            </a:endParaRPr>
          </a:p>
          <a:p>
            <a:pPr marL="12700" marR="347345" indent="74930">
              <a:lnSpc>
                <a:spcPct val="144900"/>
              </a:lnSpc>
            </a:pPr>
            <a:r>
              <a:rPr sz="2200" b="1" spc="-35" dirty="0">
                <a:latin typeface="Tahoma"/>
                <a:cs typeface="Tahoma"/>
              </a:rPr>
              <a:t>Tubular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35" dirty="0">
                <a:latin typeface="Tahoma"/>
                <a:cs typeface="Tahoma"/>
              </a:rPr>
              <a:t>systems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allow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robust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cleaning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methods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40" dirty="0">
                <a:latin typeface="Tahoma"/>
                <a:cs typeface="Tahoma"/>
              </a:rPr>
              <a:t>such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5" dirty="0">
                <a:latin typeface="Tahoma"/>
                <a:cs typeface="Tahoma"/>
              </a:rPr>
              <a:t>as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the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0" dirty="0">
                <a:latin typeface="Tahoma"/>
                <a:cs typeface="Tahoma"/>
              </a:rPr>
              <a:t>use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harsh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chemicals,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backwash,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even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mechanical </a:t>
            </a:r>
            <a:r>
              <a:rPr sz="2200" b="1" spc="-630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cleaning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35" dirty="0">
                <a:latin typeface="Tahoma"/>
                <a:cs typeface="Tahoma"/>
              </a:rPr>
              <a:t>which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70" dirty="0">
                <a:latin typeface="Tahoma"/>
                <a:cs typeface="Tahoma"/>
              </a:rPr>
              <a:t>might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not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60" dirty="0">
                <a:latin typeface="Tahoma"/>
                <a:cs typeface="Tahoma"/>
              </a:rPr>
              <a:t>be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available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for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other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system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configurations.</a:t>
            </a:r>
            <a:endParaRPr sz="2200">
              <a:latin typeface="Tahoma"/>
              <a:cs typeface="Tahoma"/>
            </a:endParaRPr>
          </a:p>
          <a:p>
            <a:pPr marL="12700" marR="159385">
              <a:lnSpc>
                <a:spcPct val="144900"/>
              </a:lnSpc>
            </a:pPr>
            <a:r>
              <a:rPr sz="2200" b="1" spc="5" dirty="0">
                <a:latin typeface="Tahoma"/>
                <a:cs typeface="Tahoma"/>
              </a:rPr>
              <a:t>They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30" dirty="0">
                <a:latin typeface="Tahoma"/>
                <a:cs typeface="Tahoma"/>
              </a:rPr>
              <a:t>can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handle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the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highest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40" dirty="0">
                <a:latin typeface="Tahoma"/>
                <a:cs typeface="Tahoma"/>
              </a:rPr>
              <a:t>solids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emulsified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oil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load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compared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to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65" dirty="0">
                <a:latin typeface="Tahoma"/>
                <a:cs typeface="Tahoma"/>
              </a:rPr>
              <a:t>many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other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membrane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30" dirty="0">
                <a:latin typeface="Tahoma"/>
                <a:cs typeface="Tahoma"/>
              </a:rPr>
              <a:t>types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30" dirty="0">
                <a:latin typeface="Tahoma"/>
                <a:cs typeface="Tahoma"/>
              </a:rPr>
              <a:t>can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60" dirty="0">
                <a:latin typeface="Tahoma"/>
                <a:cs typeface="Tahoma"/>
              </a:rPr>
              <a:t>be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10" dirty="0">
                <a:latin typeface="Tahoma"/>
                <a:cs typeface="Tahoma"/>
              </a:rPr>
              <a:t>physically </a:t>
            </a:r>
            <a:r>
              <a:rPr sz="2200" b="1" spc="-630" dirty="0">
                <a:latin typeface="Tahoma"/>
                <a:cs typeface="Tahoma"/>
              </a:rPr>
              <a:t> </a:t>
            </a:r>
            <a:r>
              <a:rPr sz="2200" b="1" spc="45" dirty="0">
                <a:latin typeface="Tahoma"/>
                <a:cs typeface="Tahoma"/>
              </a:rPr>
              <a:t>cleaned</a:t>
            </a:r>
            <a:r>
              <a:rPr sz="2200" b="1" spc="-65" dirty="0">
                <a:latin typeface="Tahoma"/>
                <a:cs typeface="Tahoma"/>
              </a:rPr>
              <a:t> </a:t>
            </a:r>
            <a:r>
              <a:rPr sz="2200" b="1" spc="-90" dirty="0">
                <a:latin typeface="Tahoma"/>
                <a:cs typeface="Tahoma"/>
              </a:rPr>
              <a:t>with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45" dirty="0">
                <a:latin typeface="Tahoma"/>
                <a:cs typeface="Tahoma"/>
              </a:rPr>
              <a:t>sponge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balls.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215" y="5663026"/>
            <a:ext cx="4967605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b="1" u="heavy" spc="114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Trebuchet MS"/>
                <a:cs typeface="Trebuchet MS"/>
              </a:rPr>
              <a:t>DISADVANTAGES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5365" y="6476572"/>
            <a:ext cx="10306685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b="1" spc="-35" dirty="0">
                <a:latin typeface="Tahoma"/>
                <a:cs typeface="Tahoma"/>
              </a:rPr>
              <a:t>Low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packing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density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425" dirty="0">
                <a:latin typeface="Tahoma"/>
                <a:cs typeface="Tahoma"/>
              </a:rPr>
              <a:t>la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sz="2200" b="1" spc="-425" dirty="0">
                <a:latin typeface="Tahoma"/>
                <a:cs typeface="Tahoma"/>
              </a:rPr>
              <a:t>r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v</a:t>
            </a:r>
            <a:r>
              <a:rPr sz="2200" b="1" spc="-425" dirty="0">
                <a:latin typeface="Tahoma"/>
                <a:cs typeface="Tahoma"/>
              </a:rPr>
              <a:t>ge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er</a:t>
            </a:r>
            <a:r>
              <a:rPr sz="2200" b="1" spc="-425" dirty="0">
                <a:latin typeface="Tahoma"/>
                <a:cs typeface="Tahoma"/>
              </a:rPr>
              <a:t>s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e</a:t>
            </a:r>
            <a:r>
              <a:rPr sz="2200" b="1" spc="-425" dirty="0">
                <a:latin typeface="Tahoma"/>
                <a:cs typeface="Tahoma"/>
              </a:rPr>
              <a:t>iz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s</a:t>
            </a:r>
            <a:r>
              <a:rPr sz="2200" b="1" spc="-425" dirty="0">
                <a:latin typeface="Tahoma"/>
                <a:cs typeface="Tahoma"/>
              </a:rPr>
              <a:t>e</a:t>
            </a:r>
            <a:r>
              <a:rPr sz="4050" spc="-63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t</a:t>
            </a:r>
            <a:r>
              <a:rPr sz="2200" b="1" spc="-425" dirty="0">
                <a:latin typeface="Tahoma"/>
                <a:cs typeface="Tahoma"/>
              </a:rPr>
              <a:t>are</a:t>
            </a:r>
            <a:r>
              <a:rPr sz="2200" b="1" spc="-26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disadvantages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645" dirty="0">
                <a:latin typeface="Tahoma"/>
                <a:cs typeface="Tahoma"/>
              </a:rPr>
              <a:t>t</a:t>
            </a:r>
            <a:r>
              <a:rPr sz="4050" spc="-96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D</a:t>
            </a:r>
            <a:r>
              <a:rPr sz="2200" b="1" spc="-645" dirty="0">
                <a:latin typeface="Tahoma"/>
                <a:cs typeface="Tahoma"/>
              </a:rPr>
              <a:t>ub</a:t>
            </a:r>
            <a:r>
              <a:rPr sz="4050" spc="-96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re</a:t>
            </a:r>
            <a:r>
              <a:rPr sz="2200" b="1" spc="-645" dirty="0">
                <a:latin typeface="Tahoma"/>
                <a:cs typeface="Tahoma"/>
              </a:rPr>
              <a:t>ul</a:t>
            </a:r>
            <a:r>
              <a:rPr sz="4050" spc="-967" baseline="-4115" dirty="0">
                <a:solidFill>
                  <a:srgbClr val="FFFAFA"/>
                </a:solidFill>
                <a:latin typeface="Lucida Sans Unicode"/>
                <a:cs typeface="Lucida Sans Unicode"/>
              </a:rPr>
              <a:t>w</a:t>
            </a:r>
            <a:r>
              <a:rPr sz="2200" b="1" spc="-645" dirty="0">
                <a:latin typeface="Tahoma"/>
                <a:cs typeface="Tahoma"/>
              </a:rPr>
              <a:t>ar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modules.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374" y="7030736"/>
            <a:ext cx="17063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Tahoma"/>
                <a:cs typeface="Tahoma"/>
              </a:rPr>
              <a:t>Packing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density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0" dirty="0">
                <a:latin typeface="Tahoma"/>
                <a:cs typeface="Tahoma"/>
              </a:rPr>
              <a:t> tubular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15" dirty="0">
                <a:latin typeface="Tahoma"/>
                <a:cs typeface="Tahoma"/>
              </a:rPr>
              <a:t>modules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15" dirty="0">
                <a:latin typeface="Tahoma"/>
                <a:cs typeface="Tahoma"/>
              </a:rPr>
              <a:t>is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higher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65" dirty="0">
                <a:latin typeface="Tahoma"/>
                <a:cs typeface="Tahoma"/>
              </a:rPr>
              <a:t>than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plate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5" dirty="0">
                <a:latin typeface="Tahoma"/>
                <a:cs typeface="Tahoma"/>
              </a:rPr>
              <a:t>frame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35" dirty="0">
                <a:latin typeface="Tahoma"/>
                <a:cs typeface="Tahoma"/>
              </a:rPr>
              <a:t>systems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45" dirty="0">
                <a:latin typeface="Tahoma"/>
                <a:cs typeface="Tahoma"/>
              </a:rPr>
              <a:t>but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lower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65" dirty="0">
                <a:latin typeface="Tahoma"/>
                <a:cs typeface="Tahoma"/>
              </a:rPr>
              <a:t>than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capillary,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hollow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5" dirty="0">
                <a:latin typeface="Tahoma"/>
                <a:cs typeface="Tahoma"/>
              </a:rPr>
              <a:t>fiber,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spiral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365" y="7516511"/>
            <a:ext cx="2414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5" dirty="0">
                <a:latin typeface="Tahoma"/>
                <a:cs typeface="Tahoma"/>
              </a:rPr>
              <a:t>wound</a:t>
            </a:r>
            <a:r>
              <a:rPr sz="2200" b="1" spc="-105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elements.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365" y="7851753"/>
            <a:ext cx="17365980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7590" indent="74930">
              <a:lnSpc>
                <a:spcPct val="144900"/>
              </a:lnSpc>
              <a:spcBef>
                <a:spcPts val="100"/>
              </a:spcBef>
            </a:pPr>
            <a:r>
              <a:rPr sz="2200" b="1" spc="60" dirty="0">
                <a:latin typeface="Tahoma"/>
                <a:cs typeface="Tahoma"/>
              </a:rPr>
              <a:t>Because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the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large</a:t>
            </a:r>
            <a:r>
              <a:rPr sz="2200" b="1" spc="-55" dirty="0">
                <a:latin typeface="Tahoma"/>
                <a:cs typeface="Tahoma"/>
              </a:rPr>
              <a:t> inner </a:t>
            </a:r>
            <a:r>
              <a:rPr sz="2200" b="1" spc="-25" dirty="0">
                <a:latin typeface="Tahoma"/>
                <a:cs typeface="Tahoma"/>
              </a:rPr>
              <a:t>diameter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the</a:t>
            </a:r>
            <a:r>
              <a:rPr sz="2200" b="1" spc="-50" dirty="0">
                <a:latin typeface="Tahoma"/>
                <a:cs typeface="Tahoma"/>
              </a:rPr>
              <a:t> tubular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modules,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flow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requirements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are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higher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65" dirty="0">
                <a:latin typeface="Tahoma"/>
                <a:cs typeface="Tahoma"/>
              </a:rPr>
              <a:t>than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5" dirty="0">
                <a:latin typeface="Tahoma"/>
                <a:cs typeface="Tahoma"/>
              </a:rPr>
              <a:t>those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of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other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20" dirty="0">
                <a:latin typeface="Tahoma"/>
                <a:cs typeface="Tahoma"/>
              </a:rPr>
              <a:t>system </a:t>
            </a:r>
            <a:r>
              <a:rPr sz="2200" b="1" spc="-630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configurations.</a:t>
            </a:r>
            <a:endParaRPr sz="2200">
              <a:latin typeface="Tahoma"/>
              <a:cs typeface="Tahoma"/>
            </a:endParaRPr>
          </a:p>
          <a:p>
            <a:pPr marL="12700" marR="5080" indent="74930">
              <a:lnSpc>
                <a:spcPct val="144900"/>
              </a:lnSpc>
            </a:pPr>
            <a:r>
              <a:rPr sz="2200" b="1" spc="15" dirty="0">
                <a:latin typeface="Tahoma"/>
                <a:cs typeface="Tahoma"/>
              </a:rPr>
              <a:t>The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capital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5" dirty="0">
                <a:latin typeface="Tahoma"/>
                <a:cs typeface="Tahoma"/>
              </a:rPr>
              <a:t>and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operating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90" dirty="0">
                <a:latin typeface="Tahoma"/>
                <a:cs typeface="Tahoma"/>
              </a:rPr>
              <a:t>costs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0" dirty="0">
                <a:latin typeface="Tahoma"/>
                <a:cs typeface="Tahoma"/>
              </a:rPr>
              <a:t>(pump</a:t>
            </a:r>
            <a:r>
              <a:rPr sz="2200" b="1" spc="-50" dirty="0">
                <a:latin typeface="Tahoma"/>
                <a:cs typeface="Tahoma"/>
              </a:rPr>
              <a:t> energy)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50" dirty="0">
                <a:latin typeface="Tahoma"/>
                <a:cs typeface="Tahoma"/>
              </a:rPr>
              <a:t>tubular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membranes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15" dirty="0">
                <a:latin typeface="Tahoma"/>
                <a:cs typeface="Tahoma"/>
              </a:rPr>
              <a:t>tends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to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60" dirty="0">
                <a:latin typeface="Tahoma"/>
                <a:cs typeface="Tahoma"/>
              </a:rPr>
              <a:t>be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30" dirty="0">
                <a:latin typeface="Tahoma"/>
                <a:cs typeface="Tahoma"/>
              </a:rPr>
              <a:t>very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65" dirty="0">
                <a:latin typeface="Tahoma"/>
                <a:cs typeface="Tahoma"/>
              </a:rPr>
              <a:t>high,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along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90" dirty="0">
                <a:latin typeface="Tahoma"/>
                <a:cs typeface="Tahoma"/>
              </a:rPr>
              <a:t>with</a:t>
            </a:r>
            <a:r>
              <a:rPr sz="2200" b="1" spc="-5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the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requirements</a:t>
            </a:r>
            <a:r>
              <a:rPr sz="2200" b="1" spc="-5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for </a:t>
            </a:r>
            <a:r>
              <a:rPr sz="2200" b="1" spc="-630" dirty="0">
                <a:latin typeface="Tahoma"/>
                <a:cs typeface="Tahoma"/>
              </a:rPr>
              <a:t> </a:t>
            </a:r>
            <a:r>
              <a:rPr sz="2200" b="1" spc="-15" dirty="0">
                <a:latin typeface="Tahoma"/>
                <a:cs typeface="Tahoma"/>
              </a:rPr>
              <a:t>larger</a:t>
            </a:r>
            <a:r>
              <a:rPr sz="2200" b="1" spc="-65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footprints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20" dirty="0">
                <a:latin typeface="Tahoma"/>
                <a:cs typeface="Tahoma"/>
              </a:rPr>
              <a:t>for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capital</a:t>
            </a:r>
            <a:r>
              <a:rPr sz="2200" b="1" spc="-60" dirty="0">
                <a:latin typeface="Tahoma"/>
                <a:cs typeface="Tahoma"/>
              </a:rPr>
              <a:t> </a:t>
            </a:r>
            <a:r>
              <a:rPr sz="2200" b="1" spc="-40" dirty="0">
                <a:latin typeface="Tahoma"/>
                <a:cs typeface="Tahoma"/>
              </a:rPr>
              <a:t>equipment.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23457" y="0"/>
            <a:ext cx="5267550" cy="23914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" y="7613652"/>
            <a:ext cx="5968310" cy="26731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922" y="0"/>
            <a:ext cx="6556293" cy="281316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333168" y="8069436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62"/>
                </a:moveTo>
                <a:lnTo>
                  <a:pt x="0" y="2217562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62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870710" cy="1028700"/>
          </a:xfrm>
          <a:custGeom>
            <a:avLst/>
            <a:gdLst/>
            <a:ahLst/>
            <a:cxnLst/>
            <a:rect l="l" t="t" r="r" b="b"/>
            <a:pathLst>
              <a:path w="1870710" h="1028700">
                <a:moveTo>
                  <a:pt x="0" y="0"/>
                </a:moveTo>
                <a:lnTo>
                  <a:pt x="1870275" y="0"/>
                </a:lnTo>
                <a:lnTo>
                  <a:pt x="187027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325" y="2264080"/>
            <a:ext cx="5374005" cy="66675"/>
          </a:xfrm>
          <a:custGeom>
            <a:avLst/>
            <a:gdLst/>
            <a:ahLst/>
            <a:cxnLst/>
            <a:rect l="l" t="t" r="r" b="b"/>
            <a:pathLst>
              <a:path w="5374005" h="66675">
                <a:moveTo>
                  <a:pt x="5373736" y="66674"/>
                </a:moveTo>
                <a:lnTo>
                  <a:pt x="0" y="66674"/>
                </a:lnTo>
                <a:lnTo>
                  <a:pt x="0" y="0"/>
                </a:lnTo>
                <a:lnTo>
                  <a:pt x="5373736" y="0"/>
                </a:lnTo>
                <a:lnTo>
                  <a:pt x="5373736" y="66674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3625" y="1459948"/>
            <a:ext cx="5325745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00" spc="200" dirty="0"/>
              <a:t>APPLICATIONS</a:t>
            </a:r>
            <a:endParaRPr sz="59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4371" y="3386408"/>
            <a:ext cx="171449" cy="1714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08595" y="3147013"/>
            <a:ext cx="4509135" cy="3481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35"/>
              </a:spcBef>
            </a:pPr>
            <a:r>
              <a:rPr sz="37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Microfiltration</a:t>
            </a:r>
            <a:endParaRPr sz="3700">
              <a:latin typeface="Lucida Sans Unicode"/>
              <a:cs typeface="Lucida Sans Unicode"/>
            </a:endParaRPr>
          </a:p>
          <a:p>
            <a:pPr marL="128905" marR="1146810">
              <a:lnSpc>
                <a:spcPct val="170600"/>
              </a:lnSpc>
            </a:pPr>
            <a:r>
              <a:rPr sz="3700" spc="45" dirty="0">
                <a:solidFill>
                  <a:srgbClr val="231F20"/>
                </a:solidFill>
                <a:latin typeface="Lucida Sans Unicode"/>
                <a:cs typeface="Lucida Sans Unicode"/>
              </a:rPr>
              <a:t>Ultrafiltration </a:t>
            </a:r>
            <a:r>
              <a:rPr sz="3700" spc="-116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3700" spc="100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a</a:t>
            </a:r>
            <a:r>
              <a:rPr sz="3700" spc="10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sz="3700" spc="65" dirty="0">
                <a:solidFill>
                  <a:srgbClr val="231F20"/>
                </a:solidFill>
                <a:latin typeface="Lucida Sans Unicode"/>
                <a:cs typeface="Lucida Sans Unicode"/>
              </a:rPr>
              <a:t>f</a:t>
            </a:r>
            <a:r>
              <a:rPr sz="3700" spc="-8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3700" spc="15" dirty="0">
                <a:solidFill>
                  <a:srgbClr val="231F20"/>
                </a:solidFill>
                <a:latin typeface="Lucida Sans Unicode"/>
                <a:cs typeface="Lucida Sans Unicode"/>
              </a:rPr>
              <a:t>l</a:t>
            </a:r>
            <a:r>
              <a:rPr sz="37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ra</a:t>
            </a:r>
            <a:r>
              <a:rPr sz="3700" spc="140" dirty="0">
                <a:solidFill>
                  <a:srgbClr val="231F20"/>
                </a:solidFill>
                <a:latin typeface="Lucida Sans Unicode"/>
                <a:cs typeface="Lucida Sans Unicode"/>
              </a:rPr>
              <a:t>t</a:t>
            </a:r>
            <a:r>
              <a:rPr sz="3700" spc="-80" dirty="0">
                <a:solidFill>
                  <a:srgbClr val="231F20"/>
                </a:solidFill>
                <a:latin typeface="Lucida Sans Unicode"/>
                <a:cs typeface="Lucida Sans Unicode"/>
              </a:rPr>
              <a:t>i</a:t>
            </a: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o</a:t>
            </a:r>
            <a:r>
              <a:rPr sz="3700" spc="15" dirty="0">
                <a:solidFill>
                  <a:srgbClr val="231F20"/>
                </a:solidFill>
                <a:latin typeface="Lucida Sans Unicode"/>
                <a:cs typeface="Lucida Sans Unicode"/>
              </a:rPr>
              <a:t>n</a:t>
            </a:r>
            <a:endParaRPr sz="3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35"/>
              </a:spcBef>
            </a:pP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Gas</a:t>
            </a:r>
            <a:r>
              <a:rPr sz="3700" spc="-28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3700" spc="30" dirty="0">
                <a:solidFill>
                  <a:srgbClr val="231F20"/>
                </a:solidFill>
                <a:latin typeface="Lucida Sans Unicode"/>
                <a:cs typeface="Lucida Sans Unicode"/>
              </a:rPr>
              <a:t>separation</a:t>
            </a:r>
            <a:r>
              <a:rPr sz="3700" spc="-280" dirty="0">
                <a:solidFill>
                  <a:srgbClr val="231F20"/>
                </a:solidFill>
                <a:latin typeface="Lucida Sans Unicode"/>
                <a:cs typeface="Lucida Sans Unicode"/>
              </a:rPr>
              <a:t> </a:t>
            </a:r>
            <a:r>
              <a:rPr sz="3700" spc="95" dirty="0">
                <a:solidFill>
                  <a:srgbClr val="231F20"/>
                </a:solidFill>
                <a:latin typeface="Lucida Sans Unicode"/>
                <a:cs typeface="Lucida Sans Unicode"/>
              </a:rPr>
              <a:t>(GS)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4371" y="4348433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4371" y="5310458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4371" y="6272483"/>
            <a:ext cx="171449" cy="1714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6929" y="43"/>
              <a:ext cx="9101064" cy="102992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8642" y="1795037"/>
            <a:ext cx="8504555" cy="1781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246370" algn="l"/>
              </a:tabLst>
            </a:pPr>
            <a:r>
              <a:rPr sz="11500" spc="-790" dirty="0"/>
              <a:t>T</a:t>
            </a:r>
            <a:r>
              <a:rPr sz="11500" spc="290" dirty="0"/>
              <a:t>H</a:t>
            </a:r>
            <a:r>
              <a:rPr sz="11500" spc="185" dirty="0"/>
              <a:t>A</a:t>
            </a:r>
            <a:r>
              <a:rPr sz="11500" spc="-90" dirty="0"/>
              <a:t>N</a:t>
            </a:r>
            <a:r>
              <a:rPr sz="11500" spc="-570" dirty="0"/>
              <a:t>K</a:t>
            </a:r>
            <a:r>
              <a:rPr sz="11500" dirty="0"/>
              <a:t>	</a:t>
            </a:r>
            <a:r>
              <a:rPr sz="11500" spc="-250" dirty="0"/>
              <a:t>Y</a:t>
            </a:r>
            <a:r>
              <a:rPr sz="11500" spc="-215" dirty="0"/>
              <a:t>O</a:t>
            </a:r>
            <a:r>
              <a:rPr sz="11500" spc="100" dirty="0"/>
              <a:t>U</a:t>
            </a:r>
            <a:r>
              <a:rPr sz="11500" spc="-1265" dirty="0"/>
              <a:t>!</a:t>
            </a:r>
            <a:endParaRPr sz="1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70758" y="4253772"/>
            <a:ext cx="9159240" cy="2874010"/>
            <a:chOff x="4970758" y="4253772"/>
            <a:chExt cx="9159240" cy="2874010"/>
          </a:xfrm>
        </p:grpSpPr>
        <p:sp>
          <p:nvSpPr>
            <p:cNvPr id="3" name="object 3"/>
            <p:cNvSpPr/>
            <p:nvPr/>
          </p:nvSpPr>
          <p:spPr>
            <a:xfrm>
              <a:off x="8668556" y="6071952"/>
              <a:ext cx="951865" cy="1055370"/>
            </a:xfrm>
            <a:custGeom>
              <a:avLst/>
              <a:gdLst/>
              <a:ahLst/>
              <a:cxnLst/>
              <a:rect l="l" t="t" r="r" b="b"/>
              <a:pathLst>
                <a:path w="951865" h="1055370">
                  <a:moveTo>
                    <a:pt x="717851" y="74929"/>
                  </a:moveTo>
                  <a:lnTo>
                    <a:pt x="668617" y="74929"/>
                  </a:lnTo>
                  <a:lnTo>
                    <a:pt x="667307" y="73659"/>
                  </a:lnTo>
                  <a:lnTo>
                    <a:pt x="663727" y="71119"/>
                  </a:lnTo>
                  <a:lnTo>
                    <a:pt x="658284" y="66039"/>
                  </a:lnTo>
                  <a:lnTo>
                    <a:pt x="654080" y="62229"/>
                  </a:lnTo>
                  <a:lnTo>
                    <a:pt x="650018" y="58419"/>
                  </a:lnTo>
                  <a:lnTo>
                    <a:pt x="648027" y="55879"/>
                  </a:lnTo>
                  <a:lnTo>
                    <a:pt x="646077" y="54609"/>
                  </a:lnTo>
                  <a:lnTo>
                    <a:pt x="643269" y="50799"/>
                  </a:lnTo>
                  <a:lnTo>
                    <a:pt x="641822" y="49529"/>
                  </a:lnTo>
                  <a:lnTo>
                    <a:pt x="640603" y="48259"/>
                  </a:lnTo>
                  <a:lnTo>
                    <a:pt x="653092" y="40639"/>
                  </a:lnTo>
                  <a:lnTo>
                    <a:pt x="727098" y="0"/>
                  </a:lnTo>
                  <a:lnTo>
                    <a:pt x="720761" y="50799"/>
                  </a:lnTo>
                  <a:lnTo>
                    <a:pt x="717851" y="74929"/>
                  </a:lnTo>
                  <a:close/>
                </a:path>
                <a:path w="951865" h="1055370">
                  <a:moveTo>
                    <a:pt x="700272" y="93979"/>
                  </a:moveTo>
                  <a:lnTo>
                    <a:pt x="696266" y="91439"/>
                  </a:lnTo>
                  <a:lnTo>
                    <a:pt x="694743" y="91439"/>
                  </a:lnTo>
                  <a:lnTo>
                    <a:pt x="689639" y="88899"/>
                  </a:lnTo>
                  <a:lnTo>
                    <a:pt x="682071" y="83819"/>
                  </a:lnTo>
                  <a:lnTo>
                    <a:pt x="677171" y="81279"/>
                  </a:lnTo>
                  <a:lnTo>
                    <a:pt x="670765" y="76199"/>
                  </a:lnTo>
                  <a:lnTo>
                    <a:pt x="667064" y="74929"/>
                  </a:lnTo>
                  <a:lnTo>
                    <a:pt x="666104" y="73659"/>
                  </a:lnTo>
                  <a:lnTo>
                    <a:pt x="668617" y="74929"/>
                  </a:lnTo>
                  <a:lnTo>
                    <a:pt x="717851" y="74929"/>
                  </a:lnTo>
                  <a:lnTo>
                    <a:pt x="715640" y="92709"/>
                  </a:lnTo>
                  <a:lnTo>
                    <a:pt x="698749" y="92709"/>
                  </a:lnTo>
                  <a:lnTo>
                    <a:pt x="700272" y="93979"/>
                  </a:lnTo>
                  <a:close/>
                </a:path>
                <a:path w="951865" h="1055370">
                  <a:moveTo>
                    <a:pt x="610411" y="269239"/>
                  </a:moveTo>
                  <a:lnTo>
                    <a:pt x="593654" y="257809"/>
                  </a:lnTo>
                  <a:lnTo>
                    <a:pt x="571322" y="242569"/>
                  </a:lnTo>
                  <a:lnTo>
                    <a:pt x="558566" y="234949"/>
                  </a:lnTo>
                  <a:lnTo>
                    <a:pt x="545237" y="228599"/>
                  </a:lnTo>
                  <a:lnTo>
                    <a:pt x="531336" y="223519"/>
                  </a:lnTo>
                  <a:lnTo>
                    <a:pt x="516863" y="218439"/>
                  </a:lnTo>
                  <a:lnTo>
                    <a:pt x="544650" y="177799"/>
                  </a:lnTo>
                  <a:lnTo>
                    <a:pt x="609299" y="81279"/>
                  </a:lnTo>
                  <a:lnTo>
                    <a:pt x="627963" y="100329"/>
                  </a:lnTo>
                  <a:lnTo>
                    <a:pt x="648656" y="116839"/>
                  </a:lnTo>
                  <a:lnTo>
                    <a:pt x="671378" y="129539"/>
                  </a:lnTo>
                  <a:lnTo>
                    <a:pt x="696129" y="140969"/>
                  </a:lnTo>
                  <a:lnTo>
                    <a:pt x="610411" y="269239"/>
                  </a:lnTo>
                  <a:close/>
                </a:path>
                <a:path w="951865" h="1055370">
                  <a:moveTo>
                    <a:pt x="714851" y="99059"/>
                  </a:moveTo>
                  <a:lnTo>
                    <a:pt x="714089" y="99059"/>
                  </a:lnTo>
                  <a:lnTo>
                    <a:pt x="708620" y="96519"/>
                  </a:lnTo>
                  <a:lnTo>
                    <a:pt x="703761" y="95249"/>
                  </a:lnTo>
                  <a:lnTo>
                    <a:pt x="700272" y="93979"/>
                  </a:lnTo>
                  <a:lnTo>
                    <a:pt x="698749" y="92709"/>
                  </a:lnTo>
                  <a:lnTo>
                    <a:pt x="701796" y="93979"/>
                  </a:lnTo>
                  <a:lnTo>
                    <a:pt x="715482" y="93979"/>
                  </a:lnTo>
                  <a:lnTo>
                    <a:pt x="714851" y="99059"/>
                  </a:lnTo>
                  <a:close/>
                </a:path>
                <a:path w="951865" h="1055370">
                  <a:moveTo>
                    <a:pt x="715482" y="93979"/>
                  </a:moveTo>
                  <a:lnTo>
                    <a:pt x="701796" y="93979"/>
                  </a:lnTo>
                  <a:lnTo>
                    <a:pt x="698749" y="92709"/>
                  </a:lnTo>
                  <a:lnTo>
                    <a:pt x="715640" y="92709"/>
                  </a:lnTo>
                  <a:lnTo>
                    <a:pt x="715482" y="93979"/>
                  </a:lnTo>
                  <a:close/>
                </a:path>
                <a:path w="951865" h="1055370">
                  <a:moveTo>
                    <a:pt x="329936" y="344169"/>
                  </a:moveTo>
                  <a:lnTo>
                    <a:pt x="312859" y="332739"/>
                  </a:lnTo>
                  <a:lnTo>
                    <a:pt x="301441" y="326389"/>
                  </a:lnTo>
                  <a:lnTo>
                    <a:pt x="290795" y="318769"/>
                  </a:lnTo>
                  <a:lnTo>
                    <a:pt x="263669" y="281939"/>
                  </a:lnTo>
                  <a:lnTo>
                    <a:pt x="263141" y="276859"/>
                  </a:lnTo>
                  <a:lnTo>
                    <a:pt x="263883" y="266699"/>
                  </a:lnTo>
                  <a:lnTo>
                    <a:pt x="265131" y="261619"/>
                  </a:lnTo>
                  <a:lnTo>
                    <a:pt x="269382" y="251459"/>
                  </a:lnTo>
                  <a:lnTo>
                    <a:pt x="272254" y="247649"/>
                  </a:lnTo>
                  <a:lnTo>
                    <a:pt x="275873" y="243839"/>
                  </a:lnTo>
                  <a:lnTo>
                    <a:pt x="280107" y="238759"/>
                  </a:lnTo>
                  <a:lnTo>
                    <a:pt x="285161" y="234949"/>
                  </a:lnTo>
                  <a:lnTo>
                    <a:pt x="296906" y="229869"/>
                  </a:lnTo>
                  <a:lnTo>
                    <a:pt x="303069" y="228599"/>
                  </a:lnTo>
                  <a:lnTo>
                    <a:pt x="316556" y="228599"/>
                  </a:lnTo>
                  <a:lnTo>
                    <a:pt x="358463" y="252729"/>
                  </a:lnTo>
                  <a:lnTo>
                    <a:pt x="372157" y="261619"/>
                  </a:lnTo>
                  <a:lnTo>
                    <a:pt x="376494" y="265429"/>
                  </a:lnTo>
                  <a:lnTo>
                    <a:pt x="380861" y="267969"/>
                  </a:lnTo>
                  <a:lnTo>
                    <a:pt x="329936" y="344169"/>
                  </a:lnTo>
                  <a:close/>
                </a:path>
                <a:path w="951865" h="1055370">
                  <a:moveTo>
                    <a:pt x="402826" y="452119"/>
                  </a:moveTo>
                  <a:lnTo>
                    <a:pt x="391466" y="452119"/>
                  </a:lnTo>
                  <a:lnTo>
                    <a:pt x="385868" y="450849"/>
                  </a:lnTo>
                  <a:lnTo>
                    <a:pt x="383156" y="449579"/>
                  </a:lnTo>
                  <a:lnTo>
                    <a:pt x="377908" y="447039"/>
                  </a:lnTo>
                  <a:lnTo>
                    <a:pt x="375428" y="445769"/>
                  </a:lnTo>
                  <a:lnTo>
                    <a:pt x="370276" y="443229"/>
                  </a:lnTo>
                  <a:lnTo>
                    <a:pt x="354886" y="407669"/>
                  </a:lnTo>
                  <a:lnTo>
                    <a:pt x="355532" y="402589"/>
                  </a:lnTo>
                  <a:lnTo>
                    <a:pt x="358447" y="393699"/>
                  </a:lnTo>
                  <a:lnTo>
                    <a:pt x="360631" y="389889"/>
                  </a:lnTo>
                  <a:lnTo>
                    <a:pt x="363540" y="386079"/>
                  </a:lnTo>
                  <a:lnTo>
                    <a:pt x="376363" y="365759"/>
                  </a:lnTo>
                  <a:lnTo>
                    <a:pt x="389254" y="346709"/>
                  </a:lnTo>
                  <a:lnTo>
                    <a:pt x="415242" y="308609"/>
                  </a:lnTo>
                  <a:lnTo>
                    <a:pt x="421148" y="299719"/>
                  </a:lnTo>
                  <a:lnTo>
                    <a:pt x="452882" y="275589"/>
                  </a:lnTo>
                  <a:lnTo>
                    <a:pt x="482147" y="266699"/>
                  </a:lnTo>
                  <a:lnTo>
                    <a:pt x="497664" y="267969"/>
                  </a:lnTo>
                  <a:lnTo>
                    <a:pt x="512499" y="270509"/>
                  </a:lnTo>
                  <a:lnTo>
                    <a:pt x="526653" y="275589"/>
                  </a:lnTo>
                  <a:lnTo>
                    <a:pt x="540125" y="283209"/>
                  </a:lnTo>
                  <a:lnTo>
                    <a:pt x="566899" y="300989"/>
                  </a:lnTo>
                  <a:lnTo>
                    <a:pt x="576891" y="307339"/>
                  </a:lnTo>
                  <a:lnTo>
                    <a:pt x="586891" y="314959"/>
                  </a:lnTo>
                  <a:lnTo>
                    <a:pt x="602792" y="325119"/>
                  </a:lnTo>
                  <a:lnTo>
                    <a:pt x="668338" y="369569"/>
                  </a:lnTo>
                  <a:lnTo>
                    <a:pt x="484479" y="369569"/>
                  </a:lnTo>
                  <a:lnTo>
                    <a:pt x="481091" y="370839"/>
                  </a:lnTo>
                  <a:lnTo>
                    <a:pt x="463105" y="386079"/>
                  </a:lnTo>
                  <a:lnTo>
                    <a:pt x="452823" y="401319"/>
                  </a:lnTo>
                  <a:lnTo>
                    <a:pt x="447778" y="408939"/>
                  </a:lnTo>
                  <a:lnTo>
                    <a:pt x="442696" y="416559"/>
                  </a:lnTo>
                  <a:lnTo>
                    <a:pt x="437575" y="424179"/>
                  </a:lnTo>
                  <a:lnTo>
                    <a:pt x="432410" y="431799"/>
                  </a:lnTo>
                  <a:lnTo>
                    <a:pt x="430976" y="434339"/>
                  </a:lnTo>
                  <a:lnTo>
                    <a:pt x="429304" y="436879"/>
                  </a:lnTo>
                  <a:lnTo>
                    <a:pt x="425482" y="440689"/>
                  </a:lnTo>
                  <a:lnTo>
                    <a:pt x="423373" y="441959"/>
                  </a:lnTo>
                  <a:lnTo>
                    <a:pt x="418760" y="445769"/>
                  </a:lnTo>
                  <a:lnTo>
                    <a:pt x="416305" y="447039"/>
                  </a:lnTo>
                  <a:lnTo>
                    <a:pt x="411099" y="449579"/>
                  </a:lnTo>
                  <a:lnTo>
                    <a:pt x="408403" y="450849"/>
                  </a:lnTo>
                  <a:lnTo>
                    <a:pt x="402826" y="452119"/>
                  </a:lnTo>
                  <a:close/>
                </a:path>
                <a:path w="951865" h="1055370">
                  <a:moveTo>
                    <a:pt x="350665" y="520699"/>
                  </a:moveTo>
                  <a:lnTo>
                    <a:pt x="335127" y="518159"/>
                  </a:lnTo>
                  <a:lnTo>
                    <a:pt x="327742" y="514349"/>
                  </a:lnTo>
                  <a:lnTo>
                    <a:pt x="324893" y="511809"/>
                  </a:lnTo>
                  <a:lnTo>
                    <a:pt x="319912" y="509269"/>
                  </a:lnTo>
                  <a:lnTo>
                    <a:pt x="317277" y="506729"/>
                  </a:lnTo>
                  <a:lnTo>
                    <a:pt x="285287" y="486409"/>
                  </a:lnTo>
                  <a:lnTo>
                    <a:pt x="266377" y="473709"/>
                  </a:lnTo>
                  <a:lnTo>
                    <a:pt x="246259" y="459739"/>
                  </a:lnTo>
                  <a:lnTo>
                    <a:pt x="224565" y="445769"/>
                  </a:lnTo>
                  <a:lnTo>
                    <a:pt x="200925" y="429259"/>
                  </a:lnTo>
                  <a:lnTo>
                    <a:pt x="183908" y="394969"/>
                  </a:lnTo>
                  <a:lnTo>
                    <a:pt x="184087" y="389889"/>
                  </a:lnTo>
                  <a:lnTo>
                    <a:pt x="214992" y="349249"/>
                  </a:lnTo>
                  <a:lnTo>
                    <a:pt x="222326" y="347979"/>
                  </a:lnTo>
                  <a:lnTo>
                    <a:pt x="237300" y="347979"/>
                  </a:lnTo>
                  <a:lnTo>
                    <a:pt x="243952" y="349249"/>
                  </a:lnTo>
                  <a:lnTo>
                    <a:pt x="274896" y="368299"/>
                  </a:lnTo>
                  <a:lnTo>
                    <a:pt x="286989" y="377189"/>
                  </a:lnTo>
                  <a:lnTo>
                    <a:pt x="304405" y="388619"/>
                  </a:lnTo>
                  <a:lnTo>
                    <a:pt x="305346" y="389889"/>
                  </a:lnTo>
                  <a:lnTo>
                    <a:pt x="305854" y="391159"/>
                  </a:lnTo>
                  <a:lnTo>
                    <a:pt x="305795" y="394969"/>
                  </a:lnTo>
                  <a:lnTo>
                    <a:pt x="305396" y="402589"/>
                  </a:lnTo>
                  <a:lnTo>
                    <a:pt x="305425" y="408939"/>
                  </a:lnTo>
                  <a:lnTo>
                    <a:pt x="314556" y="453389"/>
                  </a:lnTo>
                  <a:lnTo>
                    <a:pt x="346644" y="487679"/>
                  </a:lnTo>
                  <a:lnTo>
                    <a:pt x="384471" y="501649"/>
                  </a:lnTo>
                  <a:lnTo>
                    <a:pt x="379170" y="507999"/>
                  </a:lnTo>
                  <a:lnTo>
                    <a:pt x="373128" y="513079"/>
                  </a:lnTo>
                  <a:lnTo>
                    <a:pt x="366344" y="515619"/>
                  </a:lnTo>
                  <a:lnTo>
                    <a:pt x="358818" y="519429"/>
                  </a:lnTo>
                  <a:lnTo>
                    <a:pt x="350665" y="520699"/>
                  </a:lnTo>
                  <a:close/>
                </a:path>
                <a:path w="951865" h="1055370">
                  <a:moveTo>
                    <a:pt x="939221" y="746759"/>
                  </a:moveTo>
                  <a:lnTo>
                    <a:pt x="592557" y="746759"/>
                  </a:lnTo>
                  <a:lnTo>
                    <a:pt x="599679" y="745489"/>
                  </a:lnTo>
                  <a:lnTo>
                    <a:pt x="605214" y="741679"/>
                  </a:lnTo>
                  <a:lnTo>
                    <a:pt x="609162" y="735329"/>
                  </a:lnTo>
                  <a:lnTo>
                    <a:pt x="611283" y="732789"/>
                  </a:lnTo>
                  <a:lnTo>
                    <a:pt x="612711" y="728979"/>
                  </a:lnTo>
                  <a:lnTo>
                    <a:pt x="614180" y="722629"/>
                  </a:lnTo>
                  <a:lnTo>
                    <a:pt x="614157" y="718819"/>
                  </a:lnTo>
                  <a:lnTo>
                    <a:pt x="612596" y="711199"/>
                  </a:lnTo>
                  <a:lnTo>
                    <a:pt x="611126" y="708659"/>
                  </a:lnTo>
                  <a:lnTo>
                    <a:pt x="606806" y="702309"/>
                  </a:lnTo>
                  <a:lnTo>
                    <a:pt x="604145" y="699769"/>
                  </a:lnTo>
                  <a:lnTo>
                    <a:pt x="600981" y="698499"/>
                  </a:lnTo>
                  <a:lnTo>
                    <a:pt x="567682" y="673099"/>
                  </a:lnTo>
                  <a:lnTo>
                    <a:pt x="538877" y="640079"/>
                  </a:lnTo>
                  <a:lnTo>
                    <a:pt x="524926" y="598169"/>
                  </a:lnTo>
                  <a:lnTo>
                    <a:pt x="524074" y="581659"/>
                  </a:lnTo>
                  <a:lnTo>
                    <a:pt x="524683" y="572769"/>
                  </a:lnTo>
                  <a:lnTo>
                    <a:pt x="535858" y="535939"/>
                  </a:lnTo>
                  <a:lnTo>
                    <a:pt x="554688" y="504189"/>
                  </a:lnTo>
                  <a:lnTo>
                    <a:pt x="560491" y="494029"/>
                  </a:lnTo>
                  <a:lnTo>
                    <a:pt x="563264" y="490219"/>
                  </a:lnTo>
                  <a:lnTo>
                    <a:pt x="570284" y="476249"/>
                  </a:lnTo>
                  <a:lnTo>
                    <a:pt x="571518" y="464819"/>
                  </a:lnTo>
                  <a:lnTo>
                    <a:pt x="566741" y="454659"/>
                  </a:lnTo>
                  <a:lnTo>
                    <a:pt x="555723" y="444499"/>
                  </a:lnTo>
                  <a:lnTo>
                    <a:pt x="549996" y="439419"/>
                  </a:lnTo>
                  <a:lnTo>
                    <a:pt x="524450" y="419099"/>
                  </a:lnTo>
                  <a:lnTo>
                    <a:pt x="519880" y="415289"/>
                  </a:lnTo>
                  <a:lnTo>
                    <a:pt x="509399" y="407669"/>
                  </a:lnTo>
                  <a:lnTo>
                    <a:pt x="511734" y="394969"/>
                  </a:lnTo>
                  <a:lnTo>
                    <a:pt x="510631" y="384809"/>
                  </a:lnTo>
                  <a:lnTo>
                    <a:pt x="506098" y="377189"/>
                  </a:lnTo>
                  <a:lnTo>
                    <a:pt x="498142" y="372109"/>
                  </a:lnTo>
                  <a:lnTo>
                    <a:pt x="494887" y="370839"/>
                  </a:lnTo>
                  <a:lnTo>
                    <a:pt x="491504" y="369569"/>
                  </a:lnTo>
                  <a:lnTo>
                    <a:pt x="668338" y="369569"/>
                  </a:lnTo>
                  <a:lnTo>
                    <a:pt x="705115" y="397509"/>
                  </a:lnTo>
                  <a:lnTo>
                    <a:pt x="724217" y="449579"/>
                  </a:lnTo>
                  <a:lnTo>
                    <a:pt x="738818" y="497839"/>
                  </a:lnTo>
                  <a:lnTo>
                    <a:pt x="763292" y="577849"/>
                  </a:lnTo>
                  <a:lnTo>
                    <a:pt x="763719" y="579119"/>
                  </a:lnTo>
                  <a:lnTo>
                    <a:pt x="765151" y="584199"/>
                  </a:lnTo>
                  <a:lnTo>
                    <a:pt x="766765" y="589279"/>
                  </a:lnTo>
                  <a:lnTo>
                    <a:pt x="768289" y="594359"/>
                  </a:lnTo>
                  <a:lnTo>
                    <a:pt x="772691" y="608329"/>
                  </a:lnTo>
                  <a:lnTo>
                    <a:pt x="793834" y="647699"/>
                  </a:lnTo>
                  <a:lnTo>
                    <a:pt x="829831" y="673099"/>
                  </a:lnTo>
                  <a:lnTo>
                    <a:pt x="868829" y="698499"/>
                  </a:lnTo>
                  <a:lnTo>
                    <a:pt x="939221" y="746759"/>
                  </a:lnTo>
                  <a:close/>
                </a:path>
                <a:path w="951865" h="1055370">
                  <a:moveTo>
                    <a:pt x="250229" y="807719"/>
                  </a:moveTo>
                  <a:lnTo>
                    <a:pt x="202232" y="807719"/>
                  </a:lnTo>
                  <a:lnTo>
                    <a:pt x="216765" y="805179"/>
                  </a:lnTo>
                  <a:lnTo>
                    <a:pt x="231148" y="801369"/>
                  </a:lnTo>
                  <a:lnTo>
                    <a:pt x="236116" y="798829"/>
                  </a:lnTo>
                  <a:lnTo>
                    <a:pt x="237929" y="798829"/>
                  </a:lnTo>
                  <a:lnTo>
                    <a:pt x="248194" y="791209"/>
                  </a:lnTo>
                  <a:lnTo>
                    <a:pt x="246853" y="789939"/>
                  </a:lnTo>
                  <a:lnTo>
                    <a:pt x="252445" y="786129"/>
                  </a:lnTo>
                  <a:lnTo>
                    <a:pt x="257674" y="781049"/>
                  </a:lnTo>
                  <a:lnTo>
                    <a:pt x="262541" y="775969"/>
                  </a:lnTo>
                  <a:lnTo>
                    <a:pt x="267046" y="769619"/>
                  </a:lnTo>
                  <a:lnTo>
                    <a:pt x="271144" y="764539"/>
                  </a:lnTo>
                  <a:lnTo>
                    <a:pt x="286052" y="723899"/>
                  </a:lnTo>
                  <a:lnTo>
                    <a:pt x="287042" y="708659"/>
                  </a:lnTo>
                  <a:lnTo>
                    <a:pt x="286834" y="702309"/>
                  </a:lnTo>
                  <a:lnTo>
                    <a:pt x="286073" y="695959"/>
                  </a:lnTo>
                  <a:lnTo>
                    <a:pt x="284800" y="688339"/>
                  </a:lnTo>
                  <a:lnTo>
                    <a:pt x="294533" y="685799"/>
                  </a:lnTo>
                  <a:lnTo>
                    <a:pt x="329682" y="668019"/>
                  </a:lnTo>
                  <a:lnTo>
                    <a:pt x="354935" y="637539"/>
                  </a:lnTo>
                  <a:lnTo>
                    <a:pt x="365802" y="599439"/>
                  </a:lnTo>
                  <a:lnTo>
                    <a:pt x="366111" y="588009"/>
                  </a:lnTo>
                  <a:lnTo>
                    <a:pt x="365603" y="579119"/>
                  </a:lnTo>
                  <a:lnTo>
                    <a:pt x="364058" y="568959"/>
                  </a:lnTo>
                  <a:lnTo>
                    <a:pt x="380083" y="566419"/>
                  </a:lnTo>
                  <a:lnTo>
                    <a:pt x="415108" y="544829"/>
                  </a:lnTo>
                  <a:lnTo>
                    <a:pt x="437178" y="510539"/>
                  </a:lnTo>
                  <a:lnTo>
                    <a:pt x="441385" y="500379"/>
                  </a:lnTo>
                  <a:lnTo>
                    <a:pt x="446870" y="491489"/>
                  </a:lnTo>
                  <a:lnTo>
                    <a:pt x="453632" y="482599"/>
                  </a:lnTo>
                  <a:lnTo>
                    <a:pt x="461673" y="474979"/>
                  </a:lnTo>
                  <a:lnTo>
                    <a:pt x="466236" y="469899"/>
                  </a:lnTo>
                  <a:lnTo>
                    <a:pt x="470517" y="464819"/>
                  </a:lnTo>
                  <a:lnTo>
                    <a:pt x="474516" y="459739"/>
                  </a:lnTo>
                  <a:lnTo>
                    <a:pt x="478232" y="454659"/>
                  </a:lnTo>
                  <a:lnTo>
                    <a:pt x="480669" y="452119"/>
                  </a:lnTo>
                  <a:lnTo>
                    <a:pt x="481918" y="449579"/>
                  </a:lnTo>
                  <a:lnTo>
                    <a:pt x="486808" y="453389"/>
                  </a:lnTo>
                  <a:lnTo>
                    <a:pt x="263793" y="787399"/>
                  </a:lnTo>
                  <a:lnTo>
                    <a:pt x="260579" y="792479"/>
                  </a:lnTo>
                  <a:lnTo>
                    <a:pt x="253739" y="802639"/>
                  </a:lnTo>
                  <a:lnTo>
                    <a:pt x="250229" y="807719"/>
                  </a:lnTo>
                  <a:close/>
                </a:path>
                <a:path w="951865" h="1055370">
                  <a:moveTo>
                    <a:pt x="269585" y="638809"/>
                  </a:moveTo>
                  <a:lnTo>
                    <a:pt x="226837" y="619759"/>
                  </a:lnTo>
                  <a:lnTo>
                    <a:pt x="212944" y="609599"/>
                  </a:lnTo>
                  <a:lnTo>
                    <a:pt x="205937" y="605789"/>
                  </a:lnTo>
                  <a:lnTo>
                    <a:pt x="186174" y="591819"/>
                  </a:lnTo>
                  <a:lnTo>
                    <a:pt x="166509" y="579119"/>
                  </a:lnTo>
                  <a:lnTo>
                    <a:pt x="146907" y="565149"/>
                  </a:lnTo>
                  <a:lnTo>
                    <a:pt x="127333" y="552449"/>
                  </a:lnTo>
                  <a:lnTo>
                    <a:pt x="124648" y="551179"/>
                  </a:lnTo>
                  <a:lnTo>
                    <a:pt x="122153" y="548639"/>
                  </a:lnTo>
                  <a:lnTo>
                    <a:pt x="105069" y="516889"/>
                  </a:lnTo>
                  <a:lnTo>
                    <a:pt x="105097" y="509269"/>
                  </a:lnTo>
                  <a:lnTo>
                    <a:pt x="105287" y="506729"/>
                  </a:lnTo>
                  <a:lnTo>
                    <a:pt x="107399" y="497839"/>
                  </a:lnTo>
                  <a:lnTo>
                    <a:pt x="109824" y="492759"/>
                  </a:lnTo>
                  <a:lnTo>
                    <a:pt x="111317" y="488949"/>
                  </a:lnTo>
                  <a:lnTo>
                    <a:pt x="113090" y="486409"/>
                  </a:lnTo>
                  <a:lnTo>
                    <a:pt x="117114" y="480059"/>
                  </a:lnTo>
                  <a:lnTo>
                    <a:pt x="122408" y="476249"/>
                  </a:lnTo>
                  <a:lnTo>
                    <a:pt x="135537" y="468629"/>
                  </a:lnTo>
                  <a:lnTo>
                    <a:pt x="142566" y="466089"/>
                  </a:lnTo>
                  <a:lnTo>
                    <a:pt x="150061" y="466089"/>
                  </a:lnTo>
                  <a:lnTo>
                    <a:pt x="199487" y="488949"/>
                  </a:lnTo>
                  <a:lnTo>
                    <a:pt x="257319" y="528319"/>
                  </a:lnTo>
                  <a:lnTo>
                    <a:pt x="273213" y="538479"/>
                  </a:lnTo>
                  <a:lnTo>
                    <a:pt x="281112" y="544829"/>
                  </a:lnTo>
                  <a:lnTo>
                    <a:pt x="292766" y="552449"/>
                  </a:lnTo>
                  <a:lnTo>
                    <a:pt x="295456" y="553719"/>
                  </a:lnTo>
                  <a:lnTo>
                    <a:pt x="297958" y="556259"/>
                  </a:lnTo>
                  <a:lnTo>
                    <a:pt x="313577" y="579119"/>
                  </a:lnTo>
                  <a:lnTo>
                    <a:pt x="315009" y="584199"/>
                  </a:lnTo>
                  <a:lnTo>
                    <a:pt x="315413" y="588009"/>
                  </a:lnTo>
                  <a:lnTo>
                    <a:pt x="315601" y="594359"/>
                  </a:lnTo>
                  <a:lnTo>
                    <a:pt x="315383" y="596899"/>
                  </a:lnTo>
                  <a:lnTo>
                    <a:pt x="295829" y="629919"/>
                  </a:lnTo>
                  <a:lnTo>
                    <a:pt x="279483" y="637539"/>
                  </a:lnTo>
                  <a:lnTo>
                    <a:pt x="269585" y="638809"/>
                  </a:lnTo>
                  <a:close/>
                </a:path>
                <a:path w="951865" h="1055370">
                  <a:moveTo>
                    <a:pt x="533764" y="955039"/>
                  </a:moveTo>
                  <a:lnTo>
                    <a:pt x="520080" y="955039"/>
                  </a:lnTo>
                  <a:lnTo>
                    <a:pt x="492891" y="949959"/>
                  </a:lnTo>
                  <a:lnTo>
                    <a:pt x="480044" y="944879"/>
                  </a:lnTo>
                  <a:lnTo>
                    <a:pt x="467805" y="938529"/>
                  </a:lnTo>
                  <a:lnTo>
                    <a:pt x="456174" y="930909"/>
                  </a:lnTo>
                  <a:lnTo>
                    <a:pt x="452427" y="928369"/>
                  </a:lnTo>
                  <a:lnTo>
                    <a:pt x="433979" y="916939"/>
                  </a:lnTo>
                  <a:lnTo>
                    <a:pt x="429059" y="913129"/>
                  </a:lnTo>
                  <a:lnTo>
                    <a:pt x="426515" y="911859"/>
                  </a:lnTo>
                  <a:lnTo>
                    <a:pt x="367253" y="871219"/>
                  </a:lnTo>
                  <a:lnTo>
                    <a:pt x="298647" y="825499"/>
                  </a:lnTo>
                  <a:lnTo>
                    <a:pt x="474728" y="561339"/>
                  </a:lnTo>
                  <a:lnTo>
                    <a:pt x="472989" y="576579"/>
                  </a:lnTo>
                  <a:lnTo>
                    <a:pt x="472878" y="591819"/>
                  </a:lnTo>
                  <a:lnTo>
                    <a:pt x="482221" y="637539"/>
                  </a:lnTo>
                  <a:lnTo>
                    <a:pt x="505027" y="678179"/>
                  </a:lnTo>
                  <a:lnTo>
                    <a:pt x="541311" y="715009"/>
                  </a:lnTo>
                  <a:lnTo>
                    <a:pt x="554764" y="725169"/>
                  </a:lnTo>
                  <a:lnTo>
                    <a:pt x="560309" y="730249"/>
                  </a:lnTo>
                  <a:lnTo>
                    <a:pt x="565853" y="734059"/>
                  </a:lnTo>
                  <a:lnTo>
                    <a:pt x="571231" y="739139"/>
                  </a:lnTo>
                  <a:lnTo>
                    <a:pt x="577238" y="744219"/>
                  </a:lnTo>
                  <a:lnTo>
                    <a:pt x="584346" y="746759"/>
                  </a:lnTo>
                  <a:lnTo>
                    <a:pt x="940851" y="746759"/>
                  </a:lnTo>
                  <a:lnTo>
                    <a:pt x="942314" y="748029"/>
                  </a:lnTo>
                  <a:lnTo>
                    <a:pt x="942405" y="750569"/>
                  </a:lnTo>
                  <a:lnTo>
                    <a:pt x="946427" y="750569"/>
                  </a:lnTo>
                  <a:lnTo>
                    <a:pt x="947950" y="751839"/>
                  </a:lnTo>
                  <a:lnTo>
                    <a:pt x="949001" y="753109"/>
                  </a:lnTo>
                  <a:lnTo>
                    <a:pt x="950296" y="753109"/>
                  </a:lnTo>
                  <a:lnTo>
                    <a:pt x="951850" y="754379"/>
                  </a:lnTo>
                  <a:lnTo>
                    <a:pt x="823382" y="947419"/>
                  </a:lnTo>
                  <a:lnTo>
                    <a:pt x="577357" y="947419"/>
                  </a:lnTo>
                  <a:lnTo>
                    <a:pt x="569095" y="948689"/>
                  </a:lnTo>
                  <a:lnTo>
                    <a:pt x="560979" y="951229"/>
                  </a:lnTo>
                  <a:lnTo>
                    <a:pt x="547397" y="953769"/>
                  </a:lnTo>
                  <a:lnTo>
                    <a:pt x="533764" y="955039"/>
                  </a:lnTo>
                  <a:close/>
                </a:path>
                <a:path w="951865" h="1055370">
                  <a:moveTo>
                    <a:pt x="190210" y="756919"/>
                  </a:moveTo>
                  <a:lnTo>
                    <a:pt x="180369" y="755649"/>
                  </a:lnTo>
                  <a:lnTo>
                    <a:pt x="170993" y="753109"/>
                  </a:lnTo>
                  <a:lnTo>
                    <a:pt x="162080" y="746759"/>
                  </a:lnTo>
                  <a:lnTo>
                    <a:pt x="160100" y="745489"/>
                  </a:lnTo>
                  <a:lnTo>
                    <a:pt x="158576" y="744219"/>
                  </a:lnTo>
                  <a:lnTo>
                    <a:pt x="152773" y="741679"/>
                  </a:lnTo>
                  <a:lnTo>
                    <a:pt x="141240" y="734059"/>
                  </a:lnTo>
                  <a:lnTo>
                    <a:pt x="106525" y="709929"/>
                  </a:lnTo>
                  <a:lnTo>
                    <a:pt x="67520" y="684529"/>
                  </a:lnTo>
                  <a:lnTo>
                    <a:pt x="48089" y="670559"/>
                  </a:lnTo>
                  <a:lnTo>
                    <a:pt x="40261" y="664209"/>
                  </a:lnTo>
                  <a:lnTo>
                    <a:pt x="34036" y="657859"/>
                  </a:lnTo>
                  <a:lnTo>
                    <a:pt x="29430" y="648969"/>
                  </a:lnTo>
                  <a:lnTo>
                    <a:pt x="26443" y="640079"/>
                  </a:lnTo>
                  <a:lnTo>
                    <a:pt x="25661" y="631189"/>
                  </a:lnTo>
                  <a:lnTo>
                    <a:pt x="26649" y="622299"/>
                  </a:lnTo>
                  <a:lnTo>
                    <a:pt x="56218" y="586739"/>
                  </a:lnTo>
                  <a:lnTo>
                    <a:pt x="63182" y="585469"/>
                  </a:lnTo>
                  <a:lnTo>
                    <a:pt x="78062" y="585469"/>
                  </a:lnTo>
                  <a:lnTo>
                    <a:pt x="118473" y="607059"/>
                  </a:lnTo>
                  <a:lnTo>
                    <a:pt x="128401" y="614679"/>
                  </a:lnTo>
                  <a:lnTo>
                    <a:pt x="138316" y="621029"/>
                  </a:lnTo>
                  <a:lnTo>
                    <a:pt x="177786" y="647699"/>
                  </a:lnTo>
                  <a:lnTo>
                    <a:pt x="201590" y="662939"/>
                  </a:lnTo>
                  <a:lnTo>
                    <a:pt x="209410" y="669289"/>
                  </a:lnTo>
                  <a:lnTo>
                    <a:pt x="214376" y="671829"/>
                  </a:lnTo>
                  <a:lnTo>
                    <a:pt x="216997" y="674369"/>
                  </a:lnTo>
                  <a:lnTo>
                    <a:pt x="219433" y="675639"/>
                  </a:lnTo>
                  <a:lnTo>
                    <a:pt x="236228" y="707389"/>
                  </a:lnTo>
                  <a:lnTo>
                    <a:pt x="236223" y="715009"/>
                  </a:lnTo>
                  <a:lnTo>
                    <a:pt x="216659" y="749299"/>
                  </a:lnTo>
                  <a:lnTo>
                    <a:pt x="200514" y="755649"/>
                  </a:lnTo>
                  <a:lnTo>
                    <a:pt x="190210" y="756919"/>
                  </a:lnTo>
                  <a:close/>
                </a:path>
                <a:path w="951865" h="1055370">
                  <a:moveTo>
                    <a:pt x="156185" y="948689"/>
                  </a:moveTo>
                  <a:lnTo>
                    <a:pt x="91120" y="902969"/>
                  </a:lnTo>
                  <a:lnTo>
                    <a:pt x="69355" y="888999"/>
                  </a:lnTo>
                  <a:lnTo>
                    <a:pt x="73502" y="882649"/>
                  </a:lnTo>
                  <a:lnTo>
                    <a:pt x="95634" y="849629"/>
                  </a:lnTo>
                  <a:lnTo>
                    <a:pt x="106917" y="833119"/>
                  </a:lnTo>
                  <a:lnTo>
                    <a:pt x="135209" y="789939"/>
                  </a:lnTo>
                  <a:lnTo>
                    <a:pt x="172713" y="806449"/>
                  </a:lnTo>
                  <a:lnTo>
                    <a:pt x="187548" y="807719"/>
                  </a:lnTo>
                  <a:lnTo>
                    <a:pt x="250229" y="807719"/>
                  </a:lnTo>
                  <a:lnTo>
                    <a:pt x="249352" y="808989"/>
                  </a:lnTo>
                  <a:lnTo>
                    <a:pt x="156185" y="948689"/>
                  </a:lnTo>
                  <a:close/>
                </a:path>
                <a:path w="951865" h="1055370">
                  <a:moveTo>
                    <a:pt x="78850" y="1055369"/>
                  </a:moveTo>
                  <a:lnTo>
                    <a:pt x="76349" y="1055369"/>
                  </a:lnTo>
                  <a:lnTo>
                    <a:pt x="73864" y="1054099"/>
                  </a:lnTo>
                  <a:lnTo>
                    <a:pt x="72069" y="1054099"/>
                  </a:lnTo>
                  <a:lnTo>
                    <a:pt x="70418" y="1052829"/>
                  </a:lnTo>
                  <a:lnTo>
                    <a:pt x="68913" y="1051559"/>
                  </a:lnTo>
                  <a:lnTo>
                    <a:pt x="35395" y="1029969"/>
                  </a:lnTo>
                  <a:lnTo>
                    <a:pt x="25662" y="1022349"/>
                  </a:lnTo>
                  <a:lnTo>
                    <a:pt x="15920" y="1015999"/>
                  </a:lnTo>
                  <a:lnTo>
                    <a:pt x="4656" y="1008379"/>
                  </a:lnTo>
                  <a:lnTo>
                    <a:pt x="3396" y="1007109"/>
                  </a:lnTo>
                  <a:lnTo>
                    <a:pt x="1378" y="1004569"/>
                  </a:lnTo>
                  <a:lnTo>
                    <a:pt x="698" y="1003299"/>
                  </a:lnTo>
                  <a:lnTo>
                    <a:pt x="0" y="999489"/>
                  </a:lnTo>
                  <a:lnTo>
                    <a:pt x="7" y="998219"/>
                  </a:lnTo>
                  <a:lnTo>
                    <a:pt x="736" y="994409"/>
                  </a:lnTo>
                  <a:lnTo>
                    <a:pt x="1429" y="991869"/>
                  </a:lnTo>
                  <a:lnTo>
                    <a:pt x="2451" y="990599"/>
                  </a:lnTo>
                  <a:lnTo>
                    <a:pt x="39772" y="932179"/>
                  </a:lnTo>
                  <a:lnTo>
                    <a:pt x="99349" y="972819"/>
                  </a:lnTo>
                  <a:lnTo>
                    <a:pt x="127744" y="991869"/>
                  </a:lnTo>
                  <a:lnTo>
                    <a:pt x="122474" y="999489"/>
                  </a:lnTo>
                  <a:lnTo>
                    <a:pt x="96240" y="1037589"/>
                  </a:lnTo>
                  <a:lnTo>
                    <a:pt x="85910" y="1051559"/>
                  </a:lnTo>
                  <a:lnTo>
                    <a:pt x="83887" y="1054099"/>
                  </a:lnTo>
                  <a:lnTo>
                    <a:pt x="78850" y="1055369"/>
                  </a:lnTo>
                  <a:close/>
                </a:path>
                <a:path w="951865" h="1055370">
                  <a:moveTo>
                    <a:pt x="757458" y="1046479"/>
                  </a:moveTo>
                  <a:lnTo>
                    <a:pt x="753010" y="1042669"/>
                  </a:lnTo>
                  <a:lnTo>
                    <a:pt x="750984" y="1041399"/>
                  </a:lnTo>
                  <a:lnTo>
                    <a:pt x="750283" y="1041399"/>
                  </a:lnTo>
                  <a:lnTo>
                    <a:pt x="738739" y="1033779"/>
                  </a:lnTo>
                  <a:lnTo>
                    <a:pt x="728606" y="1026159"/>
                  </a:lnTo>
                  <a:lnTo>
                    <a:pt x="680686" y="994409"/>
                  </a:lnTo>
                  <a:lnTo>
                    <a:pt x="663043" y="982979"/>
                  </a:lnTo>
                  <a:lnTo>
                    <a:pt x="640481" y="966469"/>
                  </a:lnTo>
                  <a:lnTo>
                    <a:pt x="627957" y="958849"/>
                  </a:lnTo>
                  <a:lnTo>
                    <a:pt x="614663" y="952499"/>
                  </a:lnTo>
                  <a:lnTo>
                    <a:pt x="600598" y="948689"/>
                  </a:lnTo>
                  <a:lnTo>
                    <a:pt x="585763" y="947419"/>
                  </a:lnTo>
                  <a:lnTo>
                    <a:pt x="823382" y="947419"/>
                  </a:lnTo>
                  <a:lnTo>
                    <a:pt x="757458" y="1046479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0758" y="4253772"/>
              <a:ext cx="4181474" cy="2343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5555" y="4316122"/>
              <a:ext cx="4474110" cy="22576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3556" y="3206189"/>
            <a:ext cx="4364990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950" b="1" spc="-30" dirty="0">
                <a:solidFill>
                  <a:srgbClr val="FFFFFF"/>
                </a:solidFill>
                <a:latin typeface="Tahoma"/>
                <a:cs typeface="Tahoma"/>
              </a:rPr>
              <a:t>Plate</a:t>
            </a:r>
            <a:r>
              <a:rPr sz="295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b="1" spc="-25" dirty="0">
                <a:solidFill>
                  <a:srgbClr val="FFFFFF"/>
                </a:solidFill>
                <a:latin typeface="Tahoma"/>
                <a:cs typeface="Tahoma"/>
              </a:rPr>
              <a:t>Frame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1097" y="1241647"/>
            <a:ext cx="1211770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45" dirty="0"/>
              <a:t>DIFFERENT</a:t>
            </a:r>
            <a:r>
              <a:rPr spc="409" dirty="0"/>
              <a:t> </a:t>
            </a:r>
            <a:r>
              <a:rPr spc="-300" dirty="0"/>
              <a:t>TYPES</a:t>
            </a:r>
            <a:r>
              <a:rPr spc="409" dirty="0"/>
              <a:t> </a:t>
            </a:r>
            <a:r>
              <a:rPr spc="-750" dirty="0"/>
              <a:t>OF</a:t>
            </a:r>
            <a:r>
              <a:rPr spc="409" dirty="0"/>
              <a:t> </a:t>
            </a:r>
            <a:r>
              <a:rPr spc="-220" dirty="0"/>
              <a:t>MODULES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26646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R="86360" algn="ctr">
              <a:lnSpc>
                <a:spcPct val="100000"/>
              </a:lnSpc>
              <a:spcBef>
                <a:spcPts val="500"/>
              </a:spcBef>
            </a:pPr>
            <a:r>
              <a:rPr sz="2950" b="1" spc="-40" dirty="0">
                <a:solidFill>
                  <a:srgbClr val="FFFFFF"/>
                </a:solidFill>
                <a:latin typeface="Tahoma"/>
                <a:cs typeface="Tahoma"/>
              </a:rPr>
              <a:t>Spiral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561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1113790">
              <a:lnSpc>
                <a:spcPct val="100000"/>
              </a:lnSpc>
              <a:spcBef>
                <a:spcPts val="500"/>
              </a:spcBef>
            </a:pPr>
            <a:r>
              <a:rPr sz="2950" b="1" spc="-90" dirty="0">
                <a:solidFill>
                  <a:srgbClr val="FFFFFF"/>
                </a:solidFill>
                <a:latin typeface="Tahoma"/>
                <a:cs typeface="Tahoma"/>
              </a:rPr>
              <a:t>Hollow</a:t>
            </a:r>
            <a:endParaRPr sz="29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2632" y="148"/>
            <a:ext cx="2458307" cy="271570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302782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vert="horz" wrap="square" lIns="0" tIns="63500" rIns="0" bIns="0" rtlCol="0">
            <a:spAutoFit/>
          </a:bodyPr>
          <a:lstStyle/>
          <a:p>
            <a:pPr marL="1026160">
              <a:lnSpc>
                <a:spcPct val="100000"/>
              </a:lnSpc>
              <a:spcBef>
                <a:spcPts val="500"/>
              </a:spcBef>
            </a:pPr>
            <a:r>
              <a:rPr sz="2950" b="1" spc="-35" dirty="0">
                <a:solidFill>
                  <a:srgbClr val="FFFFFF"/>
                </a:solidFill>
                <a:latin typeface="Tahoma"/>
                <a:cs typeface="Tahoma"/>
              </a:rPr>
              <a:t>Tubular</a:t>
            </a:r>
            <a:endParaRPr sz="295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603" y="4288516"/>
            <a:ext cx="3521135" cy="22404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00443" y="4312904"/>
            <a:ext cx="2908679" cy="21812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4854" y="8047181"/>
            <a:ext cx="17502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65" dirty="0">
                <a:solidFill>
                  <a:srgbClr val="231F20"/>
                </a:solidFill>
                <a:latin typeface="Verdana"/>
                <a:cs typeface="Verdana"/>
              </a:rPr>
              <a:t>*These</a:t>
            </a:r>
            <a:r>
              <a:rPr sz="22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231F20"/>
                </a:solidFill>
                <a:latin typeface="Verdana"/>
                <a:cs typeface="Verdana"/>
              </a:rPr>
              <a:t>classifications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231F20"/>
                </a:solidFill>
                <a:latin typeface="Verdana"/>
                <a:cs typeface="Verdana"/>
              </a:rPr>
              <a:t>based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3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231F20"/>
                </a:solidFill>
                <a:latin typeface="Verdana"/>
                <a:cs typeface="Verdana"/>
              </a:rPr>
              <a:t>different</a:t>
            </a:r>
            <a:r>
              <a:rPr sz="22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Tahoma"/>
                <a:cs typeface="Tahoma"/>
              </a:rPr>
              <a:t>shapes</a:t>
            </a:r>
            <a:r>
              <a:rPr sz="2200" b="1" spc="-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b="1" spc="5" dirty="0">
                <a:solidFill>
                  <a:srgbClr val="231F20"/>
                </a:solidFill>
                <a:latin typeface="Tahoma"/>
                <a:cs typeface="Tahoma"/>
              </a:rPr>
              <a:t>structures</a:t>
            </a:r>
            <a:r>
              <a:rPr sz="2200" b="1" spc="-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2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231F20"/>
                </a:solidFill>
                <a:latin typeface="Verdana"/>
                <a:cs typeface="Verdana"/>
              </a:rPr>
              <a:t>also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75" dirty="0">
                <a:solidFill>
                  <a:srgbClr val="231F20"/>
                </a:solidFill>
                <a:latin typeface="Verdana"/>
                <a:cs typeface="Verdana"/>
              </a:rPr>
              <a:t>highly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231F20"/>
                </a:solidFill>
                <a:latin typeface="Verdana"/>
                <a:cs typeface="Verdana"/>
              </a:rPr>
              <a:t>influenced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40" dirty="0">
                <a:solidFill>
                  <a:srgbClr val="231F20"/>
                </a:solidFill>
                <a:latin typeface="Verdana"/>
                <a:cs typeface="Verdana"/>
              </a:rPr>
              <a:t>by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231F20"/>
                </a:solidFill>
                <a:latin typeface="Verdana"/>
                <a:cs typeface="Verdana"/>
              </a:rPr>
              <a:t>their</a:t>
            </a:r>
            <a:r>
              <a:rPr sz="2200" spc="-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231F20"/>
                </a:solidFill>
                <a:latin typeface="Verdana"/>
                <a:cs typeface="Verdana"/>
              </a:rPr>
              <a:t>different</a:t>
            </a:r>
            <a:r>
              <a:rPr sz="22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231F20"/>
                </a:solidFill>
                <a:latin typeface="Verdana"/>
                <a:cs typeface="Verdana"/>
              </a:rPr>
              <a:t>applications.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90668" y="8582228"/>
            <a:ext cx="2697329" cy="1707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35895" y="0"/>
              <a:ext cx="18252440" cy="3002280"/>
            </a:xfrm>
            <a:custGeom>
              <a:avLst/>
              <a:gdLst/>
              <a:ahLst/>
              <a:cxnLst/>
              <a:rect l="l" t="t" r="r" b="b"/>
              <a:pathLst>
                <a:path w="18252440" h="3002280">
                  <a:moveTo>
                    <a:pt x="18252103" y="3002026"/>
                  </a:moveTo>
                  <a:lnTo>
                    <a:pt x="0" y="3002026"/>
                  </a:lnTo>
                  <a:lnTo>
                    <a:pt x="0" y="0"/>
                  </a:lnTo>
                  <a:lnTo>
                    <a:pt x="18252103" y="0"/>
                  </a:lnTo>
                  <a:lnTo>
                    <a:pt x="18252103" y="300202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0703" y="0"/>
              <a:ext cx="3757294" cy="2997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41962" cy="3352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5938" y="195320"/>
            <a:ext cx="856297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 marR="5080" indent="-8890">
              <a:lnSpc>
                <a:spcPct val="114300"/>
              </a:lnSpc>
              <a:spcBef>
                <a:spcPts val="95"/>
              </a:spcBef>
              <a:tabLst>
                <a:tab pos="3683635" algn="l"/>
                <a:tab pos="5123815" algn="l"/>
                <a:tab pos="5768975" algn="l"/>
              </a:tabLst>
            </a:pPr>
            <a:r>
              <a:rPr sz="7000" spc="-1380" dirty="0">
                <a:solidFill>
                  <a:srgbClr val="FFFFFF"/>
                </a:solidFill>
              </a:rPr>
              <a:t>1</a:t>
            </a:r>
            <a:r>
              <a:rPr sz="7000" spc="-1425" dirty="0">
                <a:solidFill>
                  <a:srgbClr val="FFFFFF"/>
                </a:solidFill>
              </a:rPr>
              <a:t> </a:t>
            </a:r>
            <a:r>
              <a:rPr sz="7000" spc="-865" dirty="0">
                <a:solidFill>
                  <a:srgbClr val="FFFFFF"/>
                </a:solidFill>
              </a:rPr>
              <a:t>.</a:t>
            </a:r>
            <a:r>
              <a:rPr sz="7000" spc="-1425" dirty="0">
                <a:solidFill>
                  <a:srgbClr val="FFFFFF"/>
                </a:solidFill>
              </a:rPr>
              <a:t> </a:t>
            </a:r>
            <a:r>
              <a:rPr sz="7000" spc="570" dirty="0">
                <a:solidFill>
                  <a:srgbClr val="FFFFFF"/>
                </a:solidFill>
              </a:rPr>
              <a:t>P</a:t>
            </a:r>
            <a:r>
              <a:rPr sz="7000" spc="-85" dirty="0">
                <a:solidFill>
                  <a:srgbClr val="FFFFFF"/>
                </a:solidFill>
              </a:rPr>
              <a:t>L</a:t>
            </a:r>
            <a:r>
              <a:rPr sz="7000" spc="105" dirty="0">
                <a:solidFill>
                  <a:srgbClr val="FFFFFF"/>
                </a:solidFill>
              </a:rPr>
              <a:t>A</a:t>
            </a:r>
            <a:r>
              <a:rPr sz="7000" spc="-484" dirty="0">
                <a:solidFill>
                  <a:srgbClr val="FFFFFF"/>
                </a:solidFill>
              </a:rPr>
              <a:t>T</a:t>
            </a:r>
            <a:r>
              <a:rPr sz="7000" spc="-855" dirty="0">
                <a:solidFill>
                  <a:srgbClr val="FFFFFF"/>
                </a:solidFill>
              </a:rPr>
              <a:t>E</a:t>
            </a:r>
            <a:r>
              <a:rPr sz="7000" dirty="0">
                <a:solidFill>
                  <a:srgbClr val="FFFFFF"/>
                </a:solidFill>
              </a:rPr>
              <a:t>	</a:t>
            </a:r>
            <a:r>
              <a:rPr sz="7000" spc="105" dirty="0">
                <a:solidFill>
                  <a:srgbClr val="FFFFFF"/>
                </a:solidFill>
              </a:rPr>
              <a:t>A</a:t>
            </a:r>
            <a:r>
              <a:rPr sz="7000" spc="-65" dirty="0">
                <a:solidFill>
                  <a:srgbClr val="FFFFFF"/>
                </a:solidFill>
              </a:rPr>
              <a:t>N</a:t>
            </a:r>
            <a:r>
              <a:rPr sz="7000" spc="-400" dirty="0">
                <a:solidFill>
                  <a:srgbClr val="FFFFFF"/>
                </a:solidFill>
              </a:rPr>
              <a:t>D</a:t>
            </a:r>
            <a:r>
              <a:rPr sz="7000" dirty="0">
                <a:solidFill>
                  <a:srgbClr val="FFFFFF"/>
                </a:solidFill>
              </a:rPr>
              <a:t>	</a:t>
            </a:r>
            <a:r>
              <a:rPr sz="7000" spc="-365" dirty="0">
                <a:solidFill>
                  <a:srgbClr val="FFFFFF"/>
                </a:solidFill>
              </a:rPr>
              <a:t>F</a:t>
            </a:r>
            <a:r>
              <a:rPr sz="7000" spc="605" dirty="0">
                <a:solidFill>
                  <a:srgbClr val="FFFFFF"/>
                </a:solidFill>
              </a:rPr>
              <a:t>R</a:t>
            </a:r>
            <a:r>
              <a:rPr sz="7000" spc="105" dirty="0">
                <a:solidFill>
                  <a:srgbClr val="FFFFFF"/>
                </a:solidFill>
              </a:rPr>
              <a:t>A</a:t>
            </a:r>
            <a:r>
              <a:rPr sz="7000" spc="395" dirty="0">
                <a:solidFill>
                  <a:srgbClr val="FFFFFF"/>
                </a:solidFill>
              </a:rPr>
              <a:t>M</a:t>
            </a:r>
            <a:r>
              <a:rPr sz="7000" spc="-590" dirty="0">
                <a:solidFill>
                  <a:srgbClr val="FFFFFF"/>
                </a:solidFill>
              </a:rPr>
              <a:t>E  </a:t>
            </a:r>
            <a:r>
              <a:rPr sz="7000" spc="395" dirty="0">
                <a:solidFill>
                  <a:srgbClr val="FFFFFF"/>
                </a:solidFill>
              </a:rPr>
              <a:t>M</a:t>
            </a:r>
            <a:r>
              <a:rPr sz="7000" spc="-170" dirty="0">
                <a:solidFill>
                  <a:srgbClr val="FFFFFF"/>
                </a:solidFill>
              </a:rPr>
              <a:t>E</a:t>
            </a:r>
            <a:r>
              <a:rPr sz="7000" spc="395" dirty="0">
                <a:solidFill>
                  <a:srgbClr val="FFFFFF"/>
                </a:solidFill>
              </a:rPr>
              <a:t>M</a:t>
            </a:r>
            <a:r>
              <a:rPr sz="7000" spc="630" dirty="0">
                <a:solidFill>
                  <a:srgbClr val="FFFFFF"/>
                </a:solidFill>
              </a:rPr>
              <a:t>B</a:t>
            </a:r>
            <a:r>
              <a:rPr sz="7000" spc="605" dirty="0">
                <a:solidFill>
                  <a:srgbClr val="FFFFFF"/>
                </a:solidFill>
              </a:rPr>
              <a:t>R</a:t>
            </a:r>
            <a:r>
              <a:rPr sz="7000" spc="105" dirty="0">
                <a:solidFill>
                  <a:srgbClr val="FFFFFF"/>
                </a:solidFill>
              </a:rPr>
              <a:t>A</a:t>
            </a:r>
            <a:r>
              <a:rPr sz="7000" spc="-65" dirty="0">
                <a:solidFill>
                  <a:srgbClr val="FFFFFF"/>
                </a:solidFill>
              </a:rPr>
              <a:t>N</a:t>
            </a:r>
            <a:r>
              <a:rPr sz="7000" spc="-855" dirty="0">
                <a:solidFill>
                  <a:srgbClr val="FFFFFF"/>
                </a:solidFill>
              </a:rPr>
              <a:t>E</a:t>
            </a:r>
            <a:r>
              <a:rPr sz="7000" dirty="0">
                <a:solidFill>
                  <a:srgbClr val="FFFFFF"/>
                </a:solidFill>
              </a:rPr>
              <a:t>	</a:t>
            </a:r>
            <a:r>
              <a:rPr sz="7000" spc="395" dirty="0">
                <a:solidFill>
                  <a:srgbClr val="FFFFFF"/>
                </a:solidFill>
              </a:rPr>
              <a:t>M</a:t>
            </a:r>
            <a:r>
              <a:rPr sz="7000" spc="-135" dirty="0">
                <a:solidFill>
                  <a:srgbClr val="FFFFFF"/>
                </a:solidFill>
              </a:rPr>
              <a:t>O</a:t>
            </a:r>
            <a:r>
              <a:rPr sz="7000" spc="285" dirty="0">
                <a:solidFill>
                  <a:srgbClr val="FFFFFF"/>
                </a:solidFill>
              </a:rPr>
              <a:t>D</a:t>
            </a:r>
            <a:r>
              <a:rPr sz="7000" spc="55" dirty="0">
                <a:solidFill>
                  <a:srgbClr val="FFFFFF"/>
                </a:solidFill>
              </a:rPr>
              <a:t>U</a:t>
            </a:r>
            <a:r>
              <a:rPr sz="7000" spc="-85" dirty="0">
                <a:solidFill>
                  <a:srgbClr val="FFFFFF"/>
                </a:solidFill>
              </a:rPr>
              <a:t>L</a:t>
            </a:r>
            <a:r>
              <a:rPr sz="7000" spc="-855" dirty="0">
                <a:solidFill>
                  <a:srgbClr val="FFFFFF"/>
                </a:solidFill>
              </a:rPr>
              <a:t>E</a:t>
            </a:r>
            <a:endParaRPr sz="7000"/>
          </a:p>
        </p:txBody>
      </p:sp>
      <p:grpSp>
        <p:nvGrpSpPr>
          <p:cNvPr id="7" name="object 7"/>
          <p:cNvGrpSpPr/>
          <p:nvPr/>
        </p:nvGrpSpPr>
        <p:grpSpPr>
          <a:xfrm>
            <a:off x="1333499" y="5604131"/>
            <a:ext cx="114300" cy="3028950"/>
            <a:chOff x="1333499" y="5604131"/>
            <a:chExt cx="114300" cy="30289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5604131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6575681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7061456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7547231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8033006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8518781"/>
              <a:ext cx="114300" cy="11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3890895"/>
            <a:ext cx="15956280" cy="488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  <a:tabLst>
                <a:tab pos="3933190" algn="l"/>
                <a:tab pos="6232525" algn="l"/>
                <a:tab pos="7907655" algn="l"/>
              </a:tabLst>
            </a:pP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b="1" spc="200" dirty="0">
                <a:solidFill>
                  <a:srgbClr val="231F20"/>
                </a:solidFill>
                <a:latin typeface="Tahoma"/>
                <a:cs typeface="Tahoma"/>
              </a:rPr>
              <a:t>plate-</a:t>
            </a:r>
            <a:r>
              <a:rPr sz="2800" b="1" spc="-55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135" dirty="0">
                <a:solidFill>
                  <a:srgbClr val="231F20"/>
                </a:solidFill>
                <a:latin typeface="Tahoma"/>
                <a:cs typeface="Tahoma"/>
              </a:rPr>
              <a:t>and-</a:t>
            </a:r>
            <a:r>
              <a:rPr sz="2800" b="1" spc="-54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frame	</a:t>
            </a:r>
            <a:r>
              <a:rPr sz="2800" b="1" spc="204" dirty="0">
                <a:solidFill>
                  <a:srgbClr val="231F20"/>
                </a:solidFill>
                <a:latin typeface="Tahoma"/>
                <a:cs typeface="Tahoma"/>
              </a:rPr>
              <a:t>membrane	</a:t>
            </a:r>
            <a:r>
              <a:rPr sz="2800" b="1" spc="225" dirty="0">
                <a:solidFill>
                  <a:srgbClr val="231F20"/>
                </a:solidFill>
                <a:latin typeface="Tahoma"/>
                <a:cs typeface="Tahoma"/>
              </a:rPr>
              <a:t>module	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231F20"/>
                </a:solidFill>
                <a:latin typeface="Verdana"/>
                <a:cs typeface="Verdana"/>
              </a:rPr>
              <a:t>design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that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0" dirty="0">
                <a:solidFill>
                  <a:srgbClr val="231F20"/>
                </a:solidFill>
                <a:latin typeface="Verdana"/>
                <a:cs typeface="Verdana"/>
              </a:rPr>
              <a:t>resembles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231F20"/>
                </a:solidFill>
                <a:latin typeface="Verdana"/>
                <a:cs typeface="Verdana"/>
              </a:rPr>
              <a:t>plate-</a:t>
            </a:r>
            <a:r>
              <a:rPr sz="2800" spc="-70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231F20"/>
                </a:solidFill>
                <a:latin typeface="Verdana"/>
                <a:cs typeface="Verdana"/>
              </a:rPr>
              <a:t>and-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frame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5" dirty="0">
                <a:solidFill>
                  <a:srgbClr val="231F20"/>
                </a:solidFill>
                <a:latin typeface="Verdana"/>
                <a:cs typeface="Verdana"/>
              </a:rPr>
              <a:t>ltration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231F20"/>
                </a:solidFill>
                <a:latin typeface="Verdana"/>
                <a:cs typeface="Verdana"/>
              </a:rPr>
              <a:t>unit.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Verdana"/>
              <a:cs typeface="Verdana"/>
            </a:endParaRPr>
          </a:p>
          <a:p>
            <a:pPr marL="616585" marR="351790">
              <a:lnSpc>
                <a:spcPct val="113799"/>
              </a:lnSpc>
            </a:pP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Large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number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that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sandwiched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together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use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9" dirty="0">
                <a:solidFill>
                  <a:srgbClr val="231F20"/>
                </a:solidFill>
                <a:latin typeface="Verdana"/>
                <a:cs typeface="Verdana"/>
              </a:rPr>
              <a:t>spacers.</a:t>
            </a:r>
            <a:endParaRPr sz="2800">
              <a:latin typeface="Verdana"/>
              <a:cs typeface="Verdana"/>
            </a:endParaRPr>
          </a:p>
          <a:p>
            <a:pPr marL="616585" marR="1199515">
              <a:lnSpc>
                <a:spcPct val="113799"/>
              </a:lnSpc>
            </a:pPr>
            <a:r>
              <a:rPr sz="2800" spc="-480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can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be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configured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parallel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or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combination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parallel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serial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5" dirty="0">
                <a:solidFill>
                  <a:srgbClr val="231F20"/>
                </a:solidFill>
                <a:latin typeface="Verdana"/>
                <a:cs typeface="Verdana"/>
              </a:rPr>
              <a:t>Flow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between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231F20"/>
                </a:solidFill>
                <a:latin typeface="Verdana"/>
                <a:cs typeface="Verdana"/>
              </a:rPr>
              <a:t>pairs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parallel</a:t>
            </a:r>
            <a:endParaRPr sz="2800">
              <a:latin typeface="Verdana"/>
              <a:cs typeface="Verdana"/>
            </a:endParaRPr>
          </a:p>
          <a:p>
            <a:pPr marL="616585">
              <a:lnSpc>
                <a:spcPct val="100000"/>
              </a:lnSpc>
              <a:spcBef>
                <a:spcPts val="465"/>
              </a:spcBef>
            </a:pPr>
            <a:r>
              <a:rPr sz="2800" spc="245" dirty="0">
                <a:solidFill>
                  <a:srgbClr val="231F20"/>
                </a:solidFill>
                <a:latin typeface="Verdana"/>
                <a:cs typeface="Verdana"/>
              </a:rPr>
              <a:t>Flow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4" dirty="0">
                <a:solidFill>
                  <a:srgbClr val="231F20"/>
                </a:solidFill>
                <a:latin typeface="Verdana"/>
                <a:cs typeface="Verdana"/>
              </a:rPr>
              <a:t>feed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retentate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4" dirty="0">
                <a:solidFill>
                  <a:srgbClr val="231F20"/>
                </a:solidFill>
                <a:latin typeface="Verdana"/>
                <a:cs typeface="Verdana"/>
              </a:rPr>
              <a:t>occur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alternate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channels</a:t>
            </a:r>
            <a:endParaRPr sz="2800">
              <a:latin typeface="Verdana"/>
              <a:cs typeface="Verdana"/>
            </a:endParaRPr>
          </a:p>
          <a:p>
            <a:pPr marL="616585" marR="895350">
              <a:lnSpc>
                <a:spcPct val="113799"/>
              </a:lnSpc>
            </a:pP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usually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50</a:t>
            </a:r>
            <a:r>
              <a:rPr sz="2800" spc="-71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310" dirty="0">
                <a:solidFill>
                  <a:srgbClr val="231F20"/>
                </a:solidFill>
                <a:latin typeface="Verdana"/>
                <a:cs typeface="Verdana"/>
              </a:rPr>
              <a:t>-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500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um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thick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bonded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porous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0" dirty="0">
                <a:solidFill>
                  <a:srgbClr val="231F20"/>
                </a:solidFill>
                <a:latin typeface="Verdana"/>
                <a:cs typeface="Verdana"/>
              </a:rPr>
              <a:t>inert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231F20"/>
                </a:solidFill>
                <a:latin typeface="Verdana"/>
                <a:cs typeface="Verdana"/>
              </a:rPr>
              <a:t>matrix.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packing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density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such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module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about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231F20"/>
                </a:solidFill>
                <a:latin typeface="Verdana"/>
                <a:cs typeface="Verdana"/>
              </a:rPr>
              <a:t>100</a:t>
            </a:r>
            <a:r>
              <a:rPr sz="2800" spc="-71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310" dirty="0">
                <a:solidFill>
                  <a:srgbClr val="231F20"/>
                </a:solidFill>
                <a:latin typeface="Verdana"/>
                <a:cs typeface="Verdana"/>
              </a:rPr>
              <a:t>-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400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100" dirty="0">
                <a:solidFill>
                  <a:srgbClr val="231F20"/>
                </a:solidFill>
                <a:latin typeface="Microsoft JhengHei Light"/>
                <a:cs typeface="Microsoft JhengHei Light"/>
              </a:rPr>
              <a:t>²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/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-15" dirty="0">
                <a:solidFill>
                  <a:srgbClr val="231F20"/>
                </a:solidFill>
                <a:latin typeface="Microsoft JhengHei Light"/>
                <a:cs typeface="Microsoft JhengHei Light"/>
              </a:rPr>
              <a:t>³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4350" cy="10287000"/>
            <a:chOff x="0" y="0"/>
            <a:chExt cx="1829435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6236" y="7903917"/>
              <a:ext cx="2688067" cy="238292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362"/>
              <a:ext cx="2581910" cy="2451100"/>
            </a:xfrm>
            <a:custGeom>
              <a:avLst/>
              <a:gdLst/>
              <a:ahLst/>
              <a:cxnLst/>
              <a:rect l="l" t="t" r="r" b="b"/>
              <a:pathLst>
                <a:path w="2581910" h="2451100">
                  <a:moveTo>
                    <a:pt x="2575209" y="0"/>
                  </a:moveTo>
                  <a:lnTo>
                    <a:pt x="2581538" y="0"/>
                  </a:lnTo>
                  <a:lnTo>
                    <a:pt x="2571748" y="12700"/>
                  </a:lnTo>
                  <a:lnTo>
                    <a:pt x="2544661" y="50800"/>
                  </a:lnTo>
                  <a:lnTo>
                    <a:pt x="2517290" y="101599"/>
                  </a:lnTo>
                  <a:lnTo>
                    <a:pt x="2489636" y="139699"/>
                  </a:lnTo>
                  <a:lnTo>
                    <a:pt x="2461698" y="177799"/>
                  </a:lnTo>
                  <a:lnTo>
                    <a:pt x="2433478" y="215899"/>
                  </a:lnTo>
                  <a:lnTo>
                    <a:pt x="2404975" y="266699"/>
                  </a:lnTo>
                  <a:lnTo>
                    <a:pt x="2376191" y="304799"/>
                  </a:lnTo>
                  <a:lnTo>
                    <a:pt x="2347125" y="342899"/>
                  </a:lnTo>
                  <a:lnTo>
                    <a:pt x="2317778" y="380999"/>
                  </a:lnTo>
                  <a:lnTo>
                    <a:pt x="2288150" y="419099"/>
                  </a:lnTo>
                  <a:lnTo>
                    <a:pt x="2258242" y="469899"/>
                  </a:lnTo>
                  <a:lnTo>
                    <a:pt x="2228054" y="507999"/>
                  </a:lnTo>
                  <a:lnTo>
                    <a:pt x="2197587" y="546099"/>
                  </a:lnTo>
                  <a:lnTo>
                    <a:pt x="2166842" y="584199"/>
                  </a:lnTo>
                  <a:lnTo>
                    <a:pt x="2135817" y="622299"/>
                  </a:lnTo>
                  <a:lnTo>
                    <a:pt x="2104515" y="660399"/>
                  </a:lnTo>
                  <a:lnTo>
                    <a:pt x="2072934" y="698499"/>
                  </a:lnTo>
                  <a:lnTo>
                    <a:pt x="2041077" y="736599"/>
                  </a:lnTo>
                  <a:lnTo>
                    <a:pt x="2008943" y="774699"/>
                  </a:lnTo>
                  <a:lnTo>
                    <a:pt x="1943846" y="850899"/>
                  </a:lnTo>
                  <a:lnTo>
                    <a:pt x="1910884" y="888999"/>
                  </a:lnTo>
                  <a:lnTo>
                    <a:pt x="1844135" y="965199"/>
                  </a:lnTo>
                  <a:lnTo>
                    <a:pt x="1776289" y="1041399"/>
                  </a:lnTo>
                  <a:lnTo>
                    <a:pt x="1707350" y="1117599"/>
                  </a:lnTo>
                  <a:lnTo>
                    <a:pt x="1649037" y="1181099"/>
                  </a:lnTo>
                  <a:lnTo>
                    <a:pt x="1601898" y="1219199"/>
                  </a:lnTo>
                  <a:lnTo>
                    <a:pt x="1566204" y="1257299"/>
                  </a:lnTo>
                  <a:lnTo>
                    <a:pt x="1457792" y="1371599"/>
                  </a:lnTo>
                  <a:lnTo>
                    <a:pt x="1421246" y="1396999"/>
                  </a:lnTo>
                  <a:lnTo>
                    <a:pt x="1347546" y="1473199"/>
                  </a:lnTo>
                  <a:lnTo>
                    <a:pt x="1310393" y="1498599"/>
                  </a:lnTo>
                  <a:lnTo>
                    <a:pt x="1285491" y="1523999"/>
                  </a:lnTo>
                  <a:lnTo>
                    <a:pt x="1235486" y="1574799"/>
                  </a:lnTo>
                  <a:lnTo>
                    <a:pt x="1197734" y="1600199"/>
                  </a:lnTo>
                  <a:lnTo>
                    <a:pt x="1159783" y="1638299"/>
                  </a:lnTo>
                  <a:lnTo>
                    <a:pt x="1121635" y="1663699"/>
                  </a:lnTo>
                  <a:lnTo>
                    <a:pt x="1044748" y="1739899"/>
                  </a:lnTo>
                  <a:lnTo>
                    <a:pt x="1006012" y="1765299"/>
                  </a:lnTo>
                  <a:lnTo>
                    <a:pt x="967081" y="1803399"/>
                  </a:lnTo>
                  <a:lnTo>
                    <a:pt x="947518" y="1816099"/>
                  </a:lnTo>
                  <a:lnTo>
                    <a:pt x="888638" y="1854199"/>
                  </a:lnTo>
                  <a:lnTo>
                    <a:pt x="849129" y="1892299"/>
                  </a:lnTo>
                  <a:lnTo>
                    <a:pt x="809428" y="1917699"/>
                  </a:lnTo>
                  <a:lnTo>
                    <a:pt x="769536" y="1955799"/>
                  </a:lnTo>
                  <a:lnTo>
                    <a:pt x="689184" y="2006599"/>
                  </a:lnTo>
                  <a:lnTo>
                    <a:pt x="648726" y="2044699"/>
                  </a:lnTo>
                  <a:lnTo>
                    <a:pt x="526229" y="2120899"/>
                  </a:lnTo>
                  <a:lnTo>
                    <a:pt x="485025" y="2158999"/>
                  </a:lnTo>
                  <a:lnTo>
                    <a:pt x="276258" y="2285999"/>
                  </a:lnTo>
                  <a:lnTo>
                    <a:pt x="233960" y="2324099"/>
                  </a:lnTo>
                  <a:lnTo>
                    <a:pt x="19792" y="2451099"/>
                  </a:lnTo>
                  <a:lnTo>
                    <a:pt x="0" y="2451099"/>
                  </a:lnTo>
                  <a:lnTo>
                    <a:pt x="17086" y="2438399"/>
                  </a:lnTo>
                  <a:lnTo>
                    <a:pt x="315292" y="2260599"/>
                  </a:lnTo>
                  <a:lnTo>
                    <a:pt x="398868" y="2209799"/>
                  </a:lnTo>
                  <a:lnTo>
                    <a:pt x="440382" y="2171699"/>
                  </a:lnTo>
                  <a:lnTo>
                    <a:pt x="502286" y="2133599"/>
                  </a:lnTo>
                  <a:lnTo>
                    <a:pt x="522859" y="2120899"/>
                  </a:lnTo>
                  <a:lnTo>
                    <a:pt x="604596" y="2070099"/>
                  </a:lnTo>
                  <a:lnTo>
                    <a:pt x="645185" y="2031999"/>
                  </a:lnTo>
                  <a:lnTo>
                    <a:pt x="725803" y="1981199"/>
                  </a:lnTo>
                  <a:lnTo>
                    <a:pt x="765830" y="1943099"/>
                  </a:lnTo>
                  <a:lnTo>
                    <a:pt x="805669" y="1917699"/>
                  </a:lnTo>
                  <a:lnTo>
                    <a:pt x="845318" y="1879599"/>
                  </a:lnTo>
                  <a:lnTo>
                    <a:pt x="924046" y="1828799"/>
                  </a:lnTo>
                  <a:lnTo>
                    <a:pt x="963123" y="1790699"/>
                  </a:lnTo>
                  <a:lnTo>
                    <a:pt x="1002008" y="1765299"/>
                  </a:lnTo>
                  <a:lnTo>
                    <a:pt x="1040701" y="1727199"/>
                  </a:lnTo>
                  <a:lnTo>
                    <a:pt x="1079201" y="1701799"/>
                  </a:lnTo>
                  <a:lnTo>
                    <a:pt x="1117506" y="1663699"/>
                  </a:lnTo>
                  <a:lnTo>
                    <a:pt x="1155618" y="1638299"/>
                  </a:lnTo>
                  <a:lnTo>
                    <a:pt x="1231255" y="1562099"/>
                  </a:lnTo>
                  <a:lnTo>
                    <a:pt x="1268779" y="1536699"/>
                  </a:lnTo>
                  <a:lnTo>
                    <a:pt x="1281221" y="1523999"/>
                  </a:lnTo>
                  <a:lnTo>
                    <a:pt x="1343235" y="1460499"/>
                  </a:lnTo>
                  <a:lnTo>
                    <a:pt x="1380167" y="1435099"/>
                  </a:lnTo>
                  <a:lnTo>
                    <a:pt x="1489764" y="1320799"/>
                  </a:lnTo>
                  <a:lnTo>
                    <a:pt x="1525896" y="1295399"/>
                  </a:lnTo>
                  <a:lnTo>
                    <a:pt x="1597520" y="1219199"/>
                  </a:lnTo>
                  <a:lnTo>
                    <a:pt x="1632942" y="1181099"/>
                  </a:lnTo>
                  <a:lnTo>
                    <a:pt x="1702972" y="1104899"/>
                  </a:lnTo>
                  <a:lnTo>
                    <a:pt x="1737578" y="1079499"/>
                  </a:lnTo>
                  <a:lnTo>
                    <a:pt x="1805971" y="1003299"/>
                  </a:lnTo>
                  <a:lnTo>
                    <a:pt x="1873269" y="927099"/>
                  </a:lnTo>
                  <a:lnTo>
                    <a:pt x="1939468" y="850899"/>
                  </a:lnTo>
                  <a:lnTo>
                    <a:pt x="2004565" y="774699"/>
                  </a:lnTo>
                  <a:lnTo>
                    <a:pt x="2036699" y="736599"/>
                  </a:lnTo>
                  <a:lnTo>
                    <a:pt x="2068556" y="698499"/>
                  </a:lnTo>
                  <a:lnTo>
                    <a:pt x="2100137" y="660399"/>
                  </a:lnTo>
                  <a:lnTo>
                    <a:pt x="2131439" y="622299"/>
                  </a:lnTo>
                  <a:lnTo>
                    <a:pt x="2162464" y="584199"/>
                  </a:lnTo>
                  <a:lnTo>
                    <a:pt x="2193210" y="546099"/>
                  </a:lnTo>
                  <a:lnTo>
                    <a:pt x="2223677" y="495299"/>
                  </a:lnTo>
                  <a:lnTo>
                    <a:pt x="2253864" y="457199"/>
                  </a:lnTo>
                  <a:lnTo>
                    <a:pt x="2283772" y="419099"/>
                  </a:lnTo>
                  <a:lnTo>
                    <a:pt x="2313400" y="380999"/>
                  </a:lnTo>
                  <a:lnTo>
                    <a:pt x="2342747" y="342899"/>
                  </a:lnTo>
                  <a:lnTo>
                    <a:pt x="2371813" y="304799"/>
                  </a:lnTo>
                  <a:lnTo>
                    <a:pt x="2400597" y="253999"/>
                  </a:lnTo>
                  <a:lnTo>
                    <a:pt x="2429100" y="215899"/>
                  </a:lnTo>
                  <a:lnTo>
                    <a:pt x="2457320" y="177799"/>
                  </a:lnTo>
                  <a:lnTo>
                    <a:pt x="2485258" y="139699"/>
                  </a:lnTo>
                  <a:lnTo>
                    <a:pt x="2512912" y="88900"/>
                  </a:lnTo>
                  <a:lnTo>
                    <a:pt x="2540283" y="50800"/>
                  </a:lnTo>
                  <a:lnTo>
                    <a:pt x="2567370" y="12700"/>
                  </a:lnTo>
                  <a:lnTo>
                    <a:pt x="2575209" y="0"/>
                  </a:lnTo>
                  <a:close/>
                </a:path>
                <a:path w="2581910" h="2451100">
                  <a:moveTo>
                    <a:pt x="2352669" y="0"/>
                  </a:moveTo>
                  <a:lnTo>
                    <a:pt x="2359565" y="0"/>
                  </a:lnTo>
                  <a:lnTo>
                    <a:pt x="2347125" y="12700"/>
                  </a:lnTo>
                  <a:lnTo>
                    <a:pt x="2317778" y="50800"/>
                  </a:lnTo>
                  <a:lnTo>
                    <a:pt x="2288150" y="101599"/>
                  </a:lnTo>
                  <a:lnTo>
                    <a:pt x="2258242" y="139699"/>
                  </a:lnTo>
                  <a:lnTo>
                    <a:pt x="2228054" y="177799"/>
                  </a:lnTo>
                  <a:lnTo>
                    <a:pt x="2197587" y="215899"/>
                  </a:lnTo>
                  <a:lnTo>
                    <a:pt x="2166842" y="253999"/>
                  </a:lnTo>
                  <a:lnTo>
                    <a:pt x="2135817" y="292099"/>
                  </a:lnTo>
                  <a:lnTo>
                    <a:pt x="2104515" y="330199"/>
                  </a:lnTo>
                  <a:lnTo>
                    <a:pt x="2072934" y="368299"/>
                  </a:lnTo>
                  <a:lnTo>
                    <a:pt x="2041077" y="406399"/>
                  </a:lnTo>
                  <a:lnTo>
                    <a:pt x="2008943" y="444499"/>
                  </a:lnTo>
                  <a:lnTo>
                    <a:pt x="1965637" y="495299"/>
                  </a:lnTo>
                  <a:lnTo>
                    <a:pt x="1910884" y="558799"/>
                  </a:lnTo>
                  <a:lnTo>
                    <a:pt x="1844135" y="634999"/>
                  </a:lnTo>
                  <a:lnTo>
                    <a:pt x="1776289" y="711199"/>
                  </a:lnTo>
                  <a:lnTo>
                    <a:pt x="1707350" y="787399"/>
                  </a:lnTo>
                  <a:lnTo>
                    <a:pt x="1649037" y="850899"/>
                  </a:lnTo>
                  <a:lnTo>
                    <a:pt x="1601898" y="901699"/>
                  </a:lnTo>
                  <a:lnTo>
                    <a:pt x="1566204" y="927099"/>
                  </a:lnTo>
                  <a:lnTo>
                    <a:pt x="1457792" y="1041399"/>
                  </a:lnTo>
                  <a:lnTo>
                    <a:pt x="1421246" y="1066799"/>
                  </a:lnTo>
                  <a:lnTo>
                    <a:pt x="1310393" y="1181099"/>
                  </a:lnTo>
                  <a:lnTo>
                    <a:pt x="1273040" y="1206499"/>
                  </a:lnTo>
                  <a:lnTo>
                    <a:pt x="1197734" y="1282699"/>
                  </a:lnTo>
                  <a:lnTo>
                    <a:pt x="1159783" y="1308099"/>
                  </a:lnTo>
                  <a:lnTo>
                    <a:pt x="1121635" y="1346199"/>
                  </a:lnTo>
                  <a:lnTo>
                    <a:pt x="1083289" y="1371599"/>
                  </a:lnTo>
                  <a:lnTo>
                    <a:pt x="1044748" y="1409699"/>
                  </a:lnTo>
                  <a:lnTo>
                    <a:pt x="1006012" y="1435099"/>
                  </a:lnTo>
                  <a:lnTo>
                    <a:pt x="967081" y="1473199"/>
                  </a:lnTo>
                  <a:lnTo>
                    <a:pt x="927956" y="1498599"/>
                  </a:lnTo>
                  <a:lnTo>
                    <a:pt x="888638" y="1536699"/>
                  </a:lnTo>
                  <a:lnTo>
                    <a:pt x="809428" y="1587499"/>
                  </a:lnTo>
                  <a:lnTo>
                    <a:pt x="769536" y="1625599"/>
                  </a:lnTo>
                  <a:lnTo>
                    <a:pt x="729455" y="1650999"/>
                  </a:lnTo>
                  <a:lnTo>
                    <a:pt x="689184" y="1689099"/>
                  </a:lnTo>
                  <a:lnTo>
                    <a:pt x="567247" y="1765299"/>
                  </a:lnTo>
                  <a:lnTo>
                    <a:pt x="526229" y="1803399"/>
                  </a:lnTo>
                  <a:lnTo>
                    <a:pt x="505627" y="1816099"/>
                  </a:lnTo>
                  <a:lnTo>
                    <a:pt x="318375" y="1930399"/>
                  </a:lnTo>
                  <a:lnTo>
                    <a:pt x="276258" y="1968499"/>
                  </a:lnTo>
                  <a:lnTo>
                    <a:pt x="19792" y="2120899"/>
                  </a:lnTo>
                  <a:lnTo>
                    <a:pt x="0" y="2133599"/>
                  </a:lnTo>
                  <a:lnTo>
                    <a:pt x="0" y="2120899"/>
                  </a:lnTo>
                  <a:lnTo>
                    <a:pt x="17086" y="2108199"/>
                  </a:lnTo>
                  <a:lnTo>
                    <a:pt x="315292" y="1930399"/>
                  </a:lnTo>
                  <a:lnTo>
                    <a:pt x="440382" y="1854199"/>
                  </a:lnTo>
                  <a:lnTo>
                    <a:pt x="481713" y="1816099"/>
                  </a:lnTo>
                  <a:lnTo>
                    <a:pt x="604596" y="1739899"/>
                  </a:lnTo>
                  <a:lnTo>
                    <a:pt x="645185" y="1701799"/>
                  </a:lnTo>
                  <a:lnTo>
                    <a:pt x="725803" y="1650999"/>
                  </a:lnTo>
                  <a:lnTo>
                    <a:pt x="765830" y="1612899"/>
                  </a:lnTo>
                  <a:lnTo>
                    <a:pt x="845318" y="1562099"/>
                  </a:lnTo>
                  <a:lnTo>
                    <a:pt x="884777" y="1523999"/>
                  </a:lnTo>
                  <a:lnTo>
                    <a:pt x="924046" y="1498599"/>
                  </a:lnTo>
                  <a:lnTo>
                    <a:pt x="963123" y="1460499"/>
                  </a:lnTo>
                  <a:lnTo>
                    <a:pt x="1002008" y="1435099"/>
                  </a:lnTo>
                  <a:lnTo>
                    <a:pt x="1040701" y="1396999"/>
                  </a:lnTo>
                  <a:lnTo>
                    <a:pt x="1079201" y="1371599"/>
                  </a:lnTo>
                  <a:lnTo>
                    <a:pt x="1117507" y="1333499"/>
                  </a:lnTo>
                  <a:lnTo>
                    <a:pt x="1155618" y="1308099"/>
                  </a:lnTo>
                  <a:lnTo>
                    <a:pt x="1193534" y="1269999"/>
                  </a:lnTo>
                  <a:lnTo>
                    <a:pt x="1231255" y="1244599"/>
                  </a:lnTo>
                  <a:lnTo>
                    <a:pt x="1281221" y="1193799"/>
                  </a:lnTo>
                  <a:lnTo>
                    <a:pt x="1306106" y="1168399"/>
                  </a:lnTo>
                  <a:lnTo>
                    <a:pt x="1343236" y="1142999"/>
                  </a:lnTo>
                  <a:lnTo>
                    <a:pt x="1453432" y="1028699"/>
                  </a:lnTo>
                  <a:lnTo>
                    <a:pt x="1489764" y="1003299"/>
                  </a:lnTo>
                  <a:lnTo>
                    <a:pt x="1597520" y="888999"/>
                  </a:lnTo>
                  <a:lnTo>
                    <a:pt x="1632942" y="850899"/>
                  </a:lnTo>
                  <a:lnTo>
                    <a:pt x="1668093" y="825499"/>
                  </a:lnTo>
                  <a:lnTo>
                    <a:pt x="1737578" y="749299"/>
                  </a:lnTo>
                  <a:lnTo>
                    <a:pt x="1805971" y="673099"/>
                  </a:lnTo>
                  <a:lnTo>
                    <a:pt x="1873269" y="596899"/>
                  </a:lnTo>
                  <a:lnTo>
                    <a:pt x="1939468" y="520699"/>
                  </a:lnTo>
                  <a:lnTo>
                    <a:pt x="2004565" y="444499"/>
                  </a:lnTo>
                  <a:lnTo>
                    <a:pt x="2036699" y="406399"/>
                  </a:lnTo>
                  <a:lnTo>
                    <a:pt x="2068556" y="368299"/>
                  </a:lnTo>
                  <a:lnTo>
                    <a:pt x="2100137" y="330199"/>
                  </a:lnTo>
                  <a:lnTo>
                    <a:pt x="2131439" y="292099"/>
                  </a:lnTo>
                  <a:lnTo>
                    <a:pt x="2162464" y="253999"/>
                  </a:lnTo>
                  <a:lnTo>
                    <a:pt x="2193210" y="215899"/>
                  </a:lnTo>
                  <a:lnTo>
                    <a:pt x="2223677" y="177799"/>
                  </a:lnTo>
                  <a:lnTo>
                    <a:pt x="2253864" y="126999"/>
                  </a:lnTo>
                  <a:lnTo>
                    <a:pt x="2283772" y="88899"/>
                  </a:lnTo>
                  <a:lnTo>
                    <a:pt x="2313400" y="50800"/>
                  </a:lnTo>
                  <a:lnTo>
                    <a:pt x="2342747" y="12700"/>
                  </a:lnTo>
                  <a:lnTo>
                    <a:pt x="2352669" y="0"/>
                  </a:lnTo>
                  <a:close/>
                </a:path>
                <a:path w="2581910" h="2451100">
                  <a:moveTo>
                    <a:pt x="2107717" y="0"/>
                  </a:moveTo>
                  <a:lnTo>
                    <a:pt x="2072934" y="63500"/>
                  </a:lnTo>
                  <a:lnTo>
                    <a:pt x="2041077" y="101599"/>
                  </a:lnTo>
                  <a:lnTo>
                    <a:pt x="2008943" y="139699"/>
                  </a:lnTo>
                  <a:lnTo>
                    <a:pt x="1976532" y="177799"/>
                  </a:lnTo>
                  <a:lnTo>
                    <a:pt x="1910884" y="253999"/>
                  </a:lnTo>
                  <a:lnTo>
                    <a:pt x="1844135" y="330199"/>
                  </a:lnTo>
                  <a:lnTo>
                    <a:pt x="1776289" y="406399"/>
                  </a:lnTo>
                  <a:lnTo>
                    <a:pt x="1741956" y="431799"/>
                  </a:lnTo>
                  <a:lnTo>
                    <a:pt x="1684098" y="495299"/>
                  </a:lnTo>
                  <a:lnTo>
                    <a:pt x="1672471" y="507999"/>
                  </a:lnTo>
                  <a:lnTo>
                    <a:pt x="1601898" y="584199"/>
                  </a:lnTo>
                  <a:lnTo>
                    <a:pt x="1530272" y="660399"/>
                  </a:lnTo>
                  <a:lnTo>
                    <a:pt x="1494135" y="685799"/>
                  </a:lnTo>
                  <a:lnTo>
                    <a:pt x="1384497" y="800099"/>
                  </a:lnTo>
                  <a:lnTo>
                    <a:pt x="1347546" y="825499"/>
                  </a:lnTo>
                  <a:lnTo>
                    <a:pt x="1322778" y="850899"/>
                  </a:lnTo>
                  <a:lnTo>
                    <a:pt x="1273040" y="901699"/>
                  </a:lnTo>
                  <a:lnTo>
                    <a:pt x="1235486" y="927099"/>
                  </a:lnTo>
                  <a:lnTo>
                    <a:pt x="1197734" y="965199"/>
                  </a:lnTo>
                  <a:lnTo>
                    <a:pt x="1159783" y="990599"/>
                  </a:lnTo>
                  <a:lnTo>
                    <a:pt x="1083289" y="1066799"/>
                  </a:lnTo>
                  <a:lnTo>
                    <a:pt x="1044748" y="1092199"/>
                  </a:lnTo>
                  <a:lnTo>
                    <a:pt x="1006011" y="1130299"/>
                  </a:lnTo>
                  <a:lnTo>
                    <a:pt x="967080" y="1155699"/>
                  </a:lnTo>
                  <a:lnTo>
                    <a:pt x="927956" y="1193799"/>
                  </a:lnTo>
                  <a:lnTo>
                    <a:pt x="849129" y="1244599"/>
                  </a:lnTo>
                  <a:lnTo>
                    <a:pt x="809428" y="1282699"/>
                  </a:lnTo>
                  <a:lnTo>
                    <a:pt x="769536" y="1308099"/>
                  </a:lnTo>
                  <a:lnTo>
                    <a:pt x="729455" y="1346199"/>
                  </a:lnTo>
                  <a:lnTo>
                    <a:pt x="648726" y="1396999"/>
                  </a:lnTo>
                  <a:lnTo>
                    <a:pt x="608080" y="1435099"/>
                  </a:lnTo>
                  <a:lnTo>
                    <a:pt x="464331" y="1523999"/>
                  </a:lnTo>
                  <a:lnTo>
                    <a:pt x="443637" y="1536699"/>
                  </a:lnTo>
                  <a:lnTo>
                    <a:pt x="402066" y="1574799"/>
                  </a:lnTo>
                  <a:lnTo>
                    <a:pt x="318375" y="1625599"/>
                  </a:lnTo>
                  <a:lnTo>
                    <a:pt x="19792" y="1803399"/>
                  </a:lnTo>
                  <a:lnTo>
                    <a:pt x="0" y="1816099"/>
                  </a:lnTo>
                  <a:lnTo>
                    <a:pt x="17086" y="1803399"/>
                  </a:lnTo>
                  <a:lnTo>
                    <a:pt x="315292" y="1625599"/>
                  </a:lnTo>
                  <a:lnTo>
                    <a:pt x="357172" y="1587499"/>
                  </a:lnTo>
                  <a:lnTo>
                    <a:pt x="461048" y="1523999"/>
                  </a:lnTo>
                  <a:lnTo>
                    <a:pt x="522859" y="1485899"/>
                  </a:lnTo>
                  <a:lnTo>
                    <a:pt x="563820" y="1447799"/>
                  </a:lnTo>
                  <a:lnTo>
                    <a:pt x="685588" y="1371599"/>
                  </a:lnTo>
                  <a:lnTo>
                    <a:pt x="725803" y="1333499"/>
                  </a:lnTo>
                  <a:lnTo>
                    <a:pt x="765830" y="1308099"/>
                  </a:lnTo>
                  <a:lnTo>
                    <a:pt x="805669" y="1269999"/>
                  </a:lnTo>
                  <a:lnTo>
                    <a:pt x="884777" y="1219199"/>
                  </a:lnTo>
                  <a:lnTo>
                    <a:pt x="924046" y="1181099"/>
                  </a:lnTo>
                  <a:lnTo>
                    <a:pt x="963123" y="1155699"/>
                  </a:lnTo>
                  <a:lnTo>
                    <a:pt x="1002008" y="1117599"/>
                  </a:lnTo>
                  <a:lnTo>
                    <a:pt x="1040701" y="1092199"/>
                  </a:lnTo>
                  <a:lnTo>
                    <a:pt x="1079201" y="1054099"/>
                  </a:lnTo>
                  <a:lnTo>
                    <a:pt x="1117507" y="1028699"/>
                  </a:lnTo>
                  <a:lnTo>
                    <a:pt x="1155618" y="990599"/>
                  </a:lnTo>
                  <a:lnTo>
                    <a:pt x="1193534" y="965199"/>
                  </a:lnTo>
                  <a:lnTo>
                    <a:pt x="1268779" y="888999"/>
                  </a:lnTo>
                  <a:lnTo>
                    <a:pt x="1306106" y="863599"/>
                  </a:lnTo>
                  <a:lnTo>
                    <a:pt x="1318483" y="850899"/>
                  </a:lnTo>
                  <a:lnTo>
                    <a:pt x="1380167" y="787399"/>
                  </a:lnTo>
                  <a:lnTo>
                    <a:pt x="1416899" y="761999"/>
                  </a:lnTo>
                  <a:lnTo>
                    <a:pt x="1525896" y="647699"/>
                  </a:lnTo>
                  <a:lnTo>
                    <a:pt x="1561826" y="609599"/>
                  </a:lnTo>
                  <a:lnTo>
                    <a:pt x="1598040" y="584199"/>
                  </a:lnTo>
                  <a:lnTo>
                    <a:pt x="1669635" y="507999"/>
                  </a:lnTo>
                  <a:lnTo>
                    <a:pt x="1740119" y="431799"/>
                  </a:lnTo>
                  <a:lnTo>
                    <a:pt x="1809487" y="355599"/>
                  </a:lnTo>
                  <a:lnTo>
                    <a:pt x="1877734" y="279399"/>
                  </a:lnTo>
                  <a:lnTo>
                    <a:pt x="1944857" y="203199"/>
                  </a:lnTo>
                  <a:lnTo>
                    <a:pt x="1988947" y="152399"/>
                  </a:lnTo>
                  <a:lnTo>
                    <a:pt x="2043424" y="88899"/>
                  </a:lnTo>
                  <a:lnTo>
                    <a:pt x="2075713" y="50800"/>
                  </a:lnTo>
                  <a:lnTo>
                    <a:pt x="2107717" y="0"/>
                  </a:lnTo>
                  <a:close/>
                </a:path>
                <a:path w="2581910" h="2451100">
                  <a:moveTo>
                    <a:pt x="1865593" y="0"/>
                  </a:moveTo>
                  <a:lnTo>
                    <a:pt x="1875705" y="0"/>
                  </a:lnTo>
                  <a:lnTo>
                    <a:pt x="1844135" y="38100"/>
                  </a:lnTo>
                  <a:lnTo>
                    <a:pt x="1810349" y="76199"/>
                  </a:lnTo>
                  <a:lnTo>
                    <a:pt x="1776289" y="101599"/>
                  </a:lnTo>
                  <a:lnTo>
                    <a:pt x="1730421" y="152399"/>
                  </a:lnTo>
                  <a:lnTo>
                    <a:pt x="1707350" y="177799"/>
                  </a:lnTo>
                  <a:lnTo>
                    <a:pt x="1637321" y="253999"/>
                  </a:lnTo>
                  <a:lnTo>
                    <a:pt x="1566204" y="330199"/>
                  </a:lnTo>
                  <a:lnTo>
                    <a:pt x="1530272" y="355599"/>
                  </a:lnTo>
                  <a:lnTo>
                    <a:pt x="1494135" y="393699"/>
                  </a:lnTo>
                  <a:lnTo>
                    <a:pt x="1396747" y="495299"/>
                  </a:lnTo>
                  <a:lnTo>
                    <a:pt x="1384497" y="507999"/>
                  </a:lnTo>
                  <a:lnTo>
                    <a:pt x="1347546" y="533399"/>
                  </a:lnTo>
                  <a:lnTo>
                    <a:pt x="1273040" y="609599"/>
                  </a:lnTo>
                  <a:lnTo>
                    <a:pt x="1235486" y="634999"/>
                  </a:lnTo>
                  <a:lnTo>
                    <a:pt x="1197734" y="673099"/>
                  </a:lnTo>
                  <a:lnTo>
                    <a:pt x="1159783" y="698499"/>
                  </a:lnTo>
                  <a:lnTo>
                    <a:pt x="1083289" y="774699"/>
                  </a:lnTo>
                  <a:lnTo>
                    <a:pt x="1044748" y="800099"/>
                  </a:lnTo>
                  <a:lnTo>
                    <a:pt x="1006012" y="838199"/>
                  </a:lnTo>
                  <a:lnTo>
                    <a:pt x="986546" y="850899"/>
                  </a:lnTo>
                  <a:lnTo>
                    <a:pt x="927956" y="888999"/>
                  </a:lnTo>
                  <a:lnTo>
                    <a:pt x="888638" y="927099"/>
                  </a:lnTo>
                  <a:lnTo>
                    <a:pt x="849129" y="952499"/>
                  </a:lnTo>
                  <a:lnTo>
                    <a:pt x="809428" y="990599"/>
                  </a:lnTo>
                  <a:lnTo>
                    <a:pt x="729455" y="1041399"/>
                  </a:lnTo>
                  <a:lnTo>
                    <a:pt x="689184" y="1079499"/>
                  </a:lnTo>
                  <a:lnTo>
                    <a:pt x="608080" y="1130299"/>
                  </a:lnTo>
                  <a:lnTo>
                    <a:pt x="567247" y="1168399"/>
                  </a:lnTo>
                  <a:lnTo>
                    <a:pt x="526229" y="1193799"/>
                  </a:lnTo>
                  <a:lnTo>
                    <a:pt x="443637" y="1244599"/>
                  </a:lnTo>
                  <a:lnTo>
                    <a:pt x="402066" y="1282699"/>
                  </a:lnTo>
                  <a:lnTo>
                    <a:pt x="318375" y="1333499"/>
                  </a:lnTo>
                  <a:lnTo>
                    <a:pt x="19792" y="1511299"/>
                  </a:lnTo>
                  <a:lnTo>
                    <a:pt x="0" y="1523999"/>
                  </a:lnTo>
                  <a:lnTo>
                    <a:pt x="0" y="1511299"/>
                  </a:lnTo>
                  <a:lnTo>
                    <a:pt x="17086" y="1511299"/>
                  </a:lnTo>
                  <a:lnTo>
                    <a:pt x="188567" y="1409699"/>
                  </a:lnTo>
                  <a:lnTo>
                    <a:pt x="230989" y="1371599"/>
                  </a:lnTo>
                  <a:lnTo>
                    <a:pt x="481713" y="1219199"/>
                  </a:lnTo>
                  <a:lnTo>
                    <a:pt x="522859" y="1181099"/>
                  </a:lnTo>
                  <a:lnTo>
                    <a:pt x="645185" y="1104899"/>
                  </a:lnTo>
                  <a:lnTo>
                    <a:pt x="685588" y="1066799"/>
                  </a:lnTo>
                  <a:lnTo>
                    <a:pt x="765830" y="1015999"/>
                  </a:lnTo>
                  <a:lnTo>
                    <a:pt x="805669" y="977899"/>
                  </a:lnTo>
                  <a:lnTo>
                    <a:pt x="845318" y="952499"/>
                  </a:lnTo>
                  <a:lnTo>
                    <a:pt x="884777" y="914399"/>
                  </a:lnTo>
                  <a:lnTo>
                    <a:pt x="963123" y="863599"/>
                  </a:lnTo>
                  <a:lnTo>
                    <a:pt x="1002008" y="825499"/>
                  </a:lnTo>
                  <a:lnTo>
                    <a:pt x="1040701" y="800099"/>
                  </a:lnTo>
                  <a:lnTo>
                    <a:pt x="1117507" y="723899"/>
                  </a:lnTo>
                  <a:lnTo>
                    <a:pt x="1155618" y="698499"/>
                  </a:lnTo>
                  <a:lnTo>
                    <a:pt x="1193534" y="660399"/>
                  </a:lnTo>
                  <a:lnTo>
                    <a:pt x="1231255" y="634999"/>
                  </a:lnTo>
                  <a:lnTo>
                    <a:pt x="1306106" y="558799"/>
                  </a:lnTo>
                  <a:lnTo>
                    <a:pt x="1343236" y="533399"/>
                  </a:lnTo>
                  <a:lnTo>
                    <a:pt x="1380167" y="495299"/>
                  </a:lnTo>
                  <a:lnTo>
                    <a:pt x="1416899" y="457199"/>
                  </a:lnTo>
                  <a:lnTo>
                    <a:pt x="1453432" y="431799"/>
                  </a:lnTo>
                  <a:lnTo>
                    <a:pt x="1561826" y="317499"/>
                  </a:lnTo>
                  <a:lnTo>
                    <a:pt x="1597520" y="279399"/>
                  </a:lnTo>
                  <a:lnTo>
                    <a:pt x="1632942" y="253999"/>
                  </a:lnTo>
                  <a:lnTo>
                    <a:pt x="1702972" y="177799"/>
                  </a:lnTo>
                  <a:lnTo>
                    <a:pt x="1726043" y="152399"/>
                  </a:lnTo>
                  <a:lnTo>
                    <a:pt x="1771911" y="101599"/>
                  </a:lnTo>
                  <a:lnTo>
                    <a:pt x="1839757" y="25400"/>
                  </a:lnTo>
                  <a:lnTo>
                    <a:pt x="1865593" y="0"/>
                  </a:lnTo>
                  <a:close/>
                </a:path>
                <a:path w="2581910" h="2451100">
                  <a:moveTo>
                    <a:pt x="1551014" y="0"/>
                  </a:moveTo>
                  <a:lnTo>
                    <a:pt x="1559799" y="0"/>
                  </a:lnTo>
                  <a:lnTo>
                    <a:pt x="1530272" y="25400"/>
                  </a:lnTo>
                  <a:lnTo>
                    <a:pt x="1457792" y="101599"/>
                  </a:lnTo>
                  <a:lnTo>
                    <a:pt x="1421246" y="126999"/>
                  </a:lnTo>
                  <a:lnTo>
                    <a:pt x="1396747" y="152399"/>
                  </a:lnTo>
                  <a:lnTo>
                    <a:pt x="1310393" y="241299"/>
                  </a:lnTo>
                  <a:lnTo>
                    <a:pt x="1273040" y="266699"/>
                  </a:lnTo>
                  <a:lnTo>
                    <a:pt x="1235486" y="304799"/>
                  </a:lnTo>
                  <a:lnTo>
                    <a:pt x="1197734" y="330199"/>
                  </a:lnTo>
                  <a:lnTo>
                    <a:pt x="1121635" y="406399"/>
                  </a:lnTo>
                  <a:lnTo>
                    <a:pt x="1083289" y="431799"/>
                  </a:lnTo>
                  <a:lnTo>
                    <a:pt x="1044748" y="469899"/>
                  </a:lnTo>
                  <a:lnTo>
                    <a:pt x="1006012" y="495299"/>
                  </a:lnTo>
                  <a:lnTo>
                    <a:pt x="967081" y="533399"/>
                  </a:lnTo>
                  <a:lnTo>
                    <a:pt x="927956" y="558799"/>
                  </a:lnTo>
                  <a:lnTo>
                    <a:pt x="888638" y="596899"/>
                  </a:lnTo>
                  <a:lnTo>
                    <a:pt x="809428" y="647699"/>
                  </a:lnTo>
                  <a:lnTo>
                    <a:pt x="769536" y="685799"/>
                  </a:lnTo>
                  <a:lnTo>
                    <a:pt x="689184" y="736599"/>
                  </a:lnTo>
                  <a:lnTo>
                    <a:pt x="648726" y="774699"/>
                  </a:lnTo>
                  <a:lnTo>
                    <a:pt x="567247" y="825499"/>
                  </a:lnTo>
                  <a:lnTo>
                    <a:pt x="526229" y="863599"/>
                  </a:lnTo>
                  <a:lnTo>
                    <a:pt x="318375" y="990599"/>
                  </a:lnTo>
                  <a:lnTo>
                    <a:pt x="276258" y="1028699"/>
                  </a:lnTo>
                  <a:lnTo>
                    <a:pt x="19792" y="1181099"/>
                  </a:lnTo>
                  <a:lnTo>
                    <a:pt x="0" y="1193799"/>
                  </a:lnTo>
                  <a:lnTo>
                    <a:pt x="0" y="1181099"/>
                  </a:lnTo>
                  <a:lnTo>
                    <a:pt x="17086" y="1168399"/>
                  </a:lnTo>
                  <a:lnTo>
                    <a:pt x="315292" y="990599"/>
                  </a:lnTo>
                  <a:lnTo>
                    <a:pt x="440382" y="914399"/>
                  </a:lnTo>
                  <a:lnTo>
                    <a:pt x="481713" y="876299"/>
                  </a:lnTo>
                  <a:lnTo>
                    <a:pt x="522859" y="850899"/>
                  </a:lnTo>
                  <a:lnTo>
                    <a:pt x="604596" y="800099"/>
                  </a:lnTo>
                  <a:lnTo>
                    <a:pt x="645185" y="761999"/>
                  </a:lnTo>
                  <a:lnTo>
                    <a:pt x="725803" y="711199"/>
                  </a:lnTo>
                  <a:lnTo>
                    <a:pt x="765830" y="673099"/>
                  </a:lnTo>
                  <a:lnTo>
                    <a:pt x="845318" y="622299"/>
                  </a:lnTo>
                  <a:lnTo>
                    <a:pt x="884777" y="584199"/>
                  </a:lnTo>
                  <a:lnTo>
                    <a:pt x="924046" y="558799"/>
                  </a:lnTo>
                  <a:lnTo>
                    <a:pt x="963123" y="520699"/>
                  </a:lnTo>
                  <a:lnTo>
                    <a:pt x="1002008" y="495299"/>
                  </a:lnTo>
                  <a:lnTo>
                    <a:pt x="1040701" y="457199"/>
                  </a:lnTo>
                  <a:lnTo>
                    <a:pt x="1079201" y="431799"/>
                  </a:lnTo>
                  <a:lnTo>
                    <a:pt x="1117507" y="393699"/>
                  </a:lnTo>
                  <a:lnTo>
                    <a:pt x="1155618" y="368299"/>
                  </a:lnTo>
                  <a:lnTo>
                    <a:pt x="1231255" y="292099"/>
                  </a:lnTo>
                  <a:lnTo>
                    <a:pt x="1268779" y="266699"/>
                  </a:lnTo>
                  <a:lnTo>
                    <a:pt x="1306106" y="228599"/>
                  </a:lnTo>
                  <a:lnTo>
                    <a:pt x="1343236" y="203199"/>
                  </a:lnTo>
                  <a:lnTo>
                    <a:pt x="1392411" y="152399"/>
                  </a:lnTo>
                  <a:lnTo>
                    <a:pt x="1453432" y="88899"/>
                  </a:lnTo>
                  <a:lnTo>
                    <a:pt x="1489764" y="63499"/>
                  </a:lnTo>
                  <a:lnTo>
                    <a:pt x="1525896" y="25400"/>
                  </a:lnTo>
                  <a:lnTo>
                    <a:pt x="1551014" y="0"/>
                  </a:lnTo>
                  <a:close/>
                </a:path>
                <a:path w="2581910" h="2451100">
                  <a:moveTo>
                    <a:pt x="1182351" y="0"/>
                  </a:moveTo>
                  <a:lnTo>
                    <a:pt x="1194100" y="0"/>
                  </a:lnTo>
                  <a:lnTo>
                    <a:pt x="1159783" y="25400"/>
                  </a:lnTo>
                  <a:lnTo>
                    <a:pt x="1121635" y="63499"/>
                  </a:lnTo>
                  <a:lnTo>
                    <a:pt x="1083289" y="88899"/>
                  </a:lnTo>
                  <a:lnTo>
                    <a:pt x="1044748" y="126999"/>
                  </a:lnTo>
                  <a:lnTo>
                    <a:pt x="1006012" y="152399"/>
                  </a:lnTo>
                  <a:lnTo>
                    <a:pt x="967081" y="190499"/>
                  </a:lnTo>
                  <a:lnTo>
                    <a:pt x="927956" y="215899"/>
                  </a:lnTo>
                  <a:lnTo>
                    <a:pt x="888638" y="253999"/>
                  </a:lnTo>
                  <a:lnTo>
                    <a:pt x="849129" y="279399"/>
                  </a:lnTo>
                  <a:lnTo>
                    <a:pt x="809428" y="317499"/>
                  </a:lnTo>
                  <a:lnTo>
                    <a:pt x="729455" y="368299"/>
                  </a:lnTo>
                  <a:lnTo>
                    <a:pt x="689184" y="406399"/>
                  </a:lnTo>
                  <a:lnTo>
                    <a:pt x="567247" y="482599"/>
                  </a:lnTo>
                  <a:lnTo>
                    <a:pt x="526229" y="520699"/>
                  </a:lnTo>
                  <a:lnTo>
                    <a:pt x="360311" y="622299"/>
                  </a:lnTo>
                  <a:lnTo>
                    <a:pt x="318375" y="660399"/>
                  </a:lnTo>
                  <a:lnTo>
                    <a:pt x="19792" y="838199"/>
                  </a:lnTo>
                  <a:lnTo>
                    <a:pt x="0" y="850899"/>
                  </a:lnTo>
                  <a:lnTo>
                    <a:pt x="0" y="838199"/>
                  </a:lnTo>
                  <a:lnTo>
                    <a:pt x="17086" y="825499"/>
                  </a:lnTo>
                  <a:lnTo>
                    <a:pt x="315292" y="647699"/>
                  </a:lnTo>
                  <a:lnTo>
                    <a:pt x="440382" y="571499"/>
                  </a:lnTo>
                  <a:lnTo>
                    <a:pt x="481713" y="533399"/>
                  </a:lnTo>
                  <a:lnTo>
                    <a:pt x="543339" y="495299"/>
                  </a:lnTo>
                  <a:lnTo>
                    <a:pt x="604596" y="457199"/>
                  </a:lnTo>
                  <a:lnTo>
                    <a:pt x="645185" y="419099"/>
                  </a:lnTo>
                  <a:lnTo>
                    <a:pt x="725803" y="368299"/>
                  </a:lnTo>
                  <a:lnTo>
                    <a:pt x="765830" y="330199"/>
                  </a:lnTo>
                  <a:lnTo>
                    <a:pt x="845318" y="279399"/>
                  </a:lnTo>
                  <a:lnTo>
                    <a:pt x="884777" y="241299"/>
                  </a:lnTo>
                  <a:lnTo>
                    <a:pt x="924046" y="215899"/>
                  </a:lnTo>
                  <a:lnTo>
                    <a:pt x="963123" y="177799"/>
                  </a:lnTo>
                  <a:lnTo>
                    <a:pt x="1002008" y="152399"/>
                  </a:lnTo>
                  <a:lnTo>
                    <a:pt x="1040701" y="114299"/>
                  </a:lnTo>
                  <a:lnTo>
                    <a:pt x="1079201" y="88899"/>
                  </a:lnTo>
                  <a:lnTo>
                    <a:pt x="1117507" y="50799"/>
                  </a:lnTo>
                  <a:lnTo>
                    <a:pt x="1155618" y="25400"/>
                  </a:lnTo>
                  <a:lnTo>
                    <a:pt x="1182351" y="0"/>
                  </a:lnTo>
                  <a:close/>
                </a:path>
                <a:path w="2581910" h="2451100">
                  <a:moveTo>
                    <a:pt x="743119" y="0"/>
                  </a:moveTo>
                  <a:lnTo>
                    <a:pt x="752660" y="0"/>
                  </a:lnTo>
                  <a:lnTo>
                    <a:pt x="729455" y="12700"/>
                  </a:lnTo>
                  <a:lnTo>
                    <a:pt x="689184" y="50799"/>
                  </a:lnTo>
                  <a:lnTo>
                    <a:pt x="567247" y="126999"/>
                  </a:lnTo>
                  <a:lnTo>
                    <a:pt x="526229" y="165099"/>
                  </a:lnTo>
                  <a:lnTo>
                    <a:pt x="360311" y="266699"/>
                  </a:lnTo>
                  <a:lnTo>
                    <a:pt x="318375" y="304799"/>
                  </a:lnTo>
                  <a:lnTo>
                    <a:pt x="19792" y="482599"/>
                  </a:lnTo>
                  <a:lnTo>
                    <a:pt x="0" y="495299"/>
                  </a:lnTo>
                  <a:lnTo>
                    <a:pt x="0" y="482599"/>
                  </a:lnTo>
                  <a:lnTo>
                    <a:pt x="17086" y="469899"/>
                  </a:lnTo>
                  <a:lnTo>
                    <a:pt x="315292" y="292099"/>
                  </a:lnTo>
                  <a:lnTo>
                    <a:pt x="481713" y="190499"/>
                  </a:lnTo>
                  <a:lnTo>
                    <a:pt x="522859" y="152399"/>
                  </a:lnTo>
                  <a:lnTo>
                    <a:pt x="604596" y="101599"/>
                  </a:lnTo>
                  <a:lnTo>
                    <a:pt x="645185" y="63499"/>
                  </a:lnTo>
                  <a:lnTo>
                    <a:pt x="725803" y="12700"/>
                  </a:lnTo>
                  <a:lnTo>
                    <a:pt x="743119" y="0"/>
                  </a:lnTo>
                  <a:close/>
                </a:path>
                <a:path w="2581910" h="2451100">
                  <a:moveTo>
                    <a:pt x="254804" y="0"/>
                  </a:moveTo>
                  <a:lnTo>
                    <a:pt x="264790" y="0"/>
                  </a:lnTo>
                  <a:lnTo>
                    <a:pt x="233960" y="12699"/>
                  </a:lnTo>
                  <a:lnTo>
                    <a:pt x="19792" y="139699"/>
                  </a:lnTo>
                  <a:lnTo>
                    <a:pt x="0" y="152399"/>
                  </a:lnTo>
                  <a:lnTo>
                    <a:pt x="17086" y="139699"/>
                  </a:lnTo>
                  <a:lnTo>
                    <a:pt x="230989" y="12699"/>
                  </a:lnTo>
                  <a:lnTo>
                    <a:pt x="254804" y="0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42330" y="1059617"/>
            <a:ext cx="1400365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40" dirty="0"/>
              <a:t>KEY</a:t>
            </a:r>
            <a:r>
              <a:rPr spc="409" dirty="0"/>
              <a:t> </a:t>
            </a:r>
            <a:r>
              <a:rPr spc="-245" dirty="0"/>
              <a:t>COMPONETS</a:t>
            </a:r>
            <a:r>
              <a:rPr spc="415" dirty="0"/>
              <a:t> </a:t>
            </a:r>
            <a:r>
              <a:rPr spc="-330" dirty="0"/>
              <a:t>AND</a:t>
            </a:r>
            <a:r>
              <a:rPr spc="409" dirty="0"/>
              <a:t> </a:t>
            </a:r>
            <a:r>
              <a:rPr spc="-90" dirty="0"/>
              <a:t>ITS</a:t>
            </a:r>
            <a:r>
              <a:rPr spc="415" dirty="0"/>
              <a:t> </a:t>
            </a:r>
            <a:r>
              <a:rPr spc="-225" dirty="0"/>
              <a:t>WORKING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497333" y="2958082"/>
            <a:ext cx="114300" cy="4972050"/>
            <a:chOff x="1497333" y="2958082"/>
            <a:chExt cx="114300" cy="49720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2958082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3929632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4901182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5872732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6844282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7815832"/>
              <a:ext cx="114300" cy="1142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84224" y="2702170"/>
            <a:ext cx="15611475" cy="585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  <a:tabLst>
                <a:tab pos="1594485" algn="l"/>
              </a:tabLst>
            </a:pPr>
            <a:r>
              <a:rPr sz="2800" b="1" spc="210" dirty="0">
                <a:solidFill>
                  <a:srgbClr val="231F20"/>
                </a:solidFill>
                <a:latin typeface="Tahoma"/>
                <a:cs typeface="Tahoma"/>
              </a:rPr>
              <a:t>Plates:	</a:t>
            </a:r>
            <a:r>
              <a:rPr sz="2800" spc="250" dirty="0">
                <a:solidFill>
                  <a:srgbClr val="231F20"/>
                </a:solidFill>
                <a:latin typeface="Verdana"/>
                <a:cs typeface="Verdana"/>
              </a:rPr>
              <a:t>These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flat,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rectangular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components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two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parallel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perforated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supports.</a:t>
            </a:r>
            <a:endParaRPr sz="2800">
              <a:latin typeface="Verdana"/>
              <a:cs typeface="Verdana"/>
            </a:endParaRPr>
          </a:p>
          <a:p>
            <a:pPr marL="12700" marR="1685289">
              <a:lnSpc>
                <a:spcPct val="113799"/>
              </a:lnSpc>
              <a:tabLst>
                <a:tab pos="1793239" algn="l"/>
              </a:tabLst>
            </a:pPr>
            <a:r>
              <a:rPr sz="2800" b="1" spc="190" dirty="0">
                <a:solidFill>
                  <a:srgbClr val="231F20"/>
                </a:solidFill>
                <a:latin typeface="Tahoma"/>
                <a:cs typeface="Tahoma"/>
              </a:rPr>
              <a:t>Frames:	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Surround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perimeter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each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plates,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providing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structural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support.</a:t>
            </a:r>
            <a:endParaRPr sz="2800">
              <a:latin typeface="Verdana"/>
              <a:cs typeface="Verdana"/>
            </a:endParaRPr>
          </a:p>
          <a:p>
            <a:pPr marL="12700" marR="1250950">
              <a:lnSpc>
                <a:spcPct val="113799"/>
              </a:lnSpc>
              <a:spcBef>
                <a:spcPts val="5"/>
              </a:spcBef>
              <a:tabLst>
                <a:tab pos="1714500" algn="l"/>
                <a:tab pos="3700145" algn="l"/>
              </a:tabLst>
            </a:pP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Sealing	</a:t>
            </a:r>
            <a:r>
              <a:rPr sz="2800" b="1" spc="260" dirty="0">
                <a:solidFill>
                  <a:srgbClr val="231F20"/>
                </a:solidFill>
                <a:latin typeface="Tahoma"/>
                <a:cs typeface="Tahoma"/>
              </a:rPr>
              <a:t>Gaskets:	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Create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watertight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seal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between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frames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prevent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mixing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4" dirty="0">
                <a:solidFill>
                  <a:srgbClr val="231F20"/>
                </a:solidFill>
                <a:latin typeface="Verdana"/>
                <a:cs typeface="Verdana"/>
              </a:rPr>
              <a:t>feed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permeate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streams.</a:t>
            </a:r>
            <a:endParaRPr sz="2800">
              <a:latin typeface="Verdana"/>
              <a:cs typeface="Verdana"/>
            </a:endParaRPr>
          </a:p>
          <a:p>
            <a:pPr marL="12700" marR="1621790">
              <a:lnSpc>
                <a:spcPct val="113799"/>
              </a:lnSpc>
              <a:tabLst>
                <a:tab pos="2146935" algn="l"/>
                <a:tab pos="4109085" algn="l"/>
              </a:tabLst>
            </a:pPr>
            <a:r>
              <a:rPr sz="2800" b="1" spc="290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545" dirty="0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nn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-350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spc="29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0" dirty="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18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27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231F20"/>
                </a:solidFill>
                <a:latin typeface="Verdana"/>
                <a:cs typeface="Verdana"/>
              </a:rPr>
              <a:t>'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dg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70" dirty="0">
                <a:solidFill>
                  <a:srgbClr val="231F20"/>
                </a:solidFill>
                <a:latin typeface="Verdana"/>
                <a:cs typeface="Verdana"/>
              </a:rPr>
              <a:t>w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7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20" dirty="0">
                <a:solidFill>
                  <a:srgbClr val="231F20"/>
                </a:solidFill>
                <a:latin typeface="Verdana"/>
                <a:cs typeface="Verdana"/>
              </a:rPr>
              <a:t>d  </a:t>
            </a:r>
            <a:r>
              <a:rPr sz="28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-71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iquid(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permeate)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exits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module.</a:t>
            </a:r>
            <a:endParaRPr sz="2800">
              <a:latin typeface="Verdana"/>
              <a:cs typeface="Verdana"/>
            </a:endParaRPr>
          </a:p>
          <a:p>
            <a:pPr marL="12700" marR="586105">
              <a:lnSpc>
                <a:spcPct val="113799"/>
              </a:lnSpc>
              <a:tabLst>
                <a:tab pos="1180465" algn="l"/>
                <a:tab pos="2068830" algn="l"/>
                <a:tab pos="4203700" algn="l"/>
                <a:tab pos="6147435" algn="l"/>
              </a:tabLst>
            </a:pPr>
            <a:r>
              <a:rPr sz="2800" b="1" spc="290" dirty="0">
                <a:solidFill>
                  <a:srgbClr val="231F20"/>
                </a:solidFill>
                <a:latin typeface="Tahoma"/>
                <a:cs typeface="Tahoma"/>
              </a:rPr>
              <a:t>Feed	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and	</a:t>
            </a:r>
            <a:r>
              <a:rPr sz="2800" b="1" spc="240" dirty="0">
                <a:solidFill>
                  <a:srgbClr val="231F20"/>
                </a:solidFill>
                <a:latin typeface="Tahoma"/>
                <a:cs typeface="Tahoma"/>
              </a:rPr>
              <a:t>Permeate	</a:t>
            </a:r>
            <a:r>
              <a:rPr sz="2800" b="1" spc="204" dirty="0">
                <a:solidFill>
                  <a:srgbClr val="231F20"/>
                </a:solidFill>
                <a:latin typeface="Tahoma"/>
                <a:cs typeface="Tahoma"/>
              </a:rPr>
              <a:t>Regions:	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Alternating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60" dirty="0">
                <a:solidFill>
                  <a:srgbClr val="231F20"/>
                </a:solidFill>
                <a:latin typeface="Verdana"/>
                <a:cs typeface="Verdana"/>
              </a:rPr>
              <a:t>sections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4" dirty="0">
                <a:solidFill>
                  <a:srgbClr val="231F20"/>
                </a:solidFill>
                <a:latin typeface="Verdana"/>
                <a:cs typeface="Verdana"/>
              </a:rPr>
              <a:t>feed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permeate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separation.</a:t>
            </a:r>
            <a:endParaRPr sz="2800">
              <a:latin typeface="Verdana"/>
              <a:cs typeface="Verdana"/>
            </a:endParaRPr>
          </a:p>
          <a:p>
            <a:pPr marL="12700" marR="1372870">
              <a:lnSpc>
                <a:spcPct val="113799"/>
              </a:lnSpc>
              <a:tabLst>
                <a:tab pos="1989455" algn="l"/>
              </a:tabLst>
            </a:pP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Spacers:	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Used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maintain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separation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prevent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mixing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4" dirty="0">
                <a:solidFill>
                  <a:srgbClr val="231F20"/>
                </a:solidFill>
                <a:latin typeface="Verdana"/>
                <a:cs typeface="Verdana"/>
              </a:rPr>
              <a:t>feed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permeate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streams.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468" y="725892"/>
            <a:ext cx="12811124" cy="8839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" y="8170953"/>
            <a:ext cx="1685163" cy="21195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93734" y="0"/>
            <a:ext cx="4793743" cy="24788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59909" y="1750523"/>
            <a:ext cx="95250" cy="2628900"/>
            <a:chOff x="1059909" y="1750523"/>
            <a:chExt cx="95250" cy="26289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09" y="1750523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09" y="2112473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09" y="2836373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09" y="3922223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09" y="4284173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93520" y="1565097"/>
            <a:ext cx="11896725" cy="328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9095">
              <a:lnSpc>
                <a:spcPct val="108000"/>
              </a:lnSpc>
              <a:spcBef>
                <a:spcPts val="95"/>
              </a:spcBef>
            </a:pPr>
            <a:r>
              <a:rPr sz="2200" dirty="0">
                <a:latin typeface="Verdana"/>
                <a:cs typeface="Verdana"/>
              </a:rPr>
              <a:t>Plate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frame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membrane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systems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40" dirty="0">
                <a:latin typeface="Verdana"/>
                <a:cs typeface="Verdana"/>
              </a:rPr>
              <a:t>excel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at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efficiently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separating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20" dirty="0">
                <a:latin typeface="Verdana"/>
                <a:cs typeface="Verdana"/>
              </a:rPr>
              <a:t>solids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from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water.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These </a:t>
            </a:r>
            <a:r>
              <a:rPr sz="2200" spc="-10" dirty="0">
                <a:latin typeface="Verdana"/>
                <a:cs typeface="Verdana"/>
              </a:rPr>
              <a:t>systems </a:t>
            </a:r>
            <a:r>
              <a:rPr sz="2200" spc="-65" dirty="0">
                <a:latin typeface="Verdana"/>
                <a:cs typeface="Verdana"/>
              </a:rPr>
              <a:t>make </a:t>
            </a:r>
            <a:r>
              <a:rPr sz="2200" spc="-90" dirty="0">
                <a:latin typeface="Verdana"/>
                <a:cs typeface="Verdana"/>
              </a:rPr>
              <a:t>it </a:t>
            </a:r>
            <a:r>
              <a:rPr sz="2200" spc="-40" dirty="0">
                <a:latin typeface="Verdana"/>
                <a:cs typeface="Verdana"/>
              </a:rPr>
              <a:t>convenient </a:t>
            </a:r>
            <a:r>
              <a:rPr sz="2200" spc="-5" dirty="0">
                <a:latin typeface="Verdana"/>
                <a:cs typeface="Verdana"/>
              </a:rPr>
              <a:t>to </a:t>
            </a:r>
            <a:r>
              <a:rPr sz="2200" spc="-50" dirty="0">
                <a:latin typeface="Verdana"/>
                <a:cs typeface="Verdana"/>
              </a:rPr>
              <a:t>remove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10" dirty="0">
                <a:latin typeface="Verdana"/>
                <a:cs typeface="Verdana"/>
              </a:rPr>
              <a:t>clean </a:t>
            </a:r>
            <a:r>
              <a:rPr sz="2200" spc="-45" dirty="0">
                <a:latin typeface="Verdana"/>
                <a:cs typeface="Verdana"/>
              </a:rPr>
              <a:t>the filter </a:t>
            </a:r>
            <a:r>
              <a:rPr sz="2200" spc="-20" dirty="0">
                <a:latin typeface="Verdana"/>
                <a:cs typeface="Verdana"/>
              </a:rPr>
              <a:t>surfaces, </a:t>
            </a:r>
            <a:r>
              <a:rPr sz="2200" spc="-60" dirty="0">
                <a:latin typeface="Verdana"/>
                <a:cs typeface="Verdana"/>
              </a:rPr>
              <a:t>ensuring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dirty="0">
                <a:latin typeface="Verdana"/>
                <a:cs typeface="Verdana"/>
              </a:rPr>
              <a:t>f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45" dirty="0">
                <a:latin typeface="Verdana"/>
                <a:cs typeface="Verdana"/>
              </a:rPr>
              <a:t>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30"/>
              </a:spcBef>
            </a:pPr>
            <a:r>
              <a:rPr sz="2200" spc="-15" dirty="0">
                <a:latin typeface="Verdana"/>
                <a:cs typeface="Verdana"/>
              </a:rPr>
              <a:t>Some </a:t>
            </a:r>
            <a:r>
              <a:rPr sz="2200" spc="-10" dirty="0">
                <a:latin typeface="Verdana"/>
                <a:cs typeface="Verdana"/>
              </a:rPr>
              <a:t>plate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60" dirty="0">
                <a:latin typeface="Verdana"/>
                <a:cs typeface="Verdana"/>
              </a:rPr>
              <a:t>frame </a:t>
            </a:r>
            <a:r>
              <a:rPr sz="2200" spc="-10" dirty="0">
                <a:latin typeface="Verdana"/>
                <a:cs typeface="Verdana"/>
              </a:rPr>
              <a:t>systems </a:t>
            </a:r>
            <a:r>
              <a:rPr sz="2200" spc="-45" dirty="0">
                <a:latin typeface="Verdana"/>
                <a:cs typeface="Verdana"/>
              </a:rPr>
              <a:t>are </a:t>
            </a:r>
            <a:r>
              <a:rPr sz="2200" spc="5" dirty="0">
                <a:latin typeface="Verdana"/>
                <a:cs typeface="Verdana"/>
              </a:rPr>
              <a:t>designed </a:t>
            </a:r>
            <a:r>
              <a:rPr sz="2200" spc="-25" dirty="0">
                <a:latin typeface="Verdana"/>
                <a:cs typeface="Verdana"/>
              </a:rPr>
              <a:t>for </a:t>
            </a:r>
            <a:r>
              <a:rPr sz="2200" spc="5" dirty="0">
                <a:latin typeface="Verdana"/>
                <a:cs typeface="Verdana"/>
              </a:rPr>
              <a:t>cross-flow </a:t>
            </a:r>
            <a:r>
              <a:rPr sz="2200" spc="-55" dirty="0">
                <a:latin typeface="Verdana"/>
                <a:cs typeface="Verdana"/>
              </a:rPr>
              <a:t>operation, </a:t>
            </a:r>
            <a:r>
              <a:rPr sz="2200" spc="-25" dirty="0">
                <a:latin typeface="Verdana"/>
                <a:cs typeface="Verdana"/>
              </a:rPr>
              <a:t>allowing </a:t>
            </a:r>
            <a:r>
              <a:rPr sz="2200" spc="-45" dirty="0">
                <a:latin typeface="Verdana"/>
                <a:cs typeface="Verdana"/>
              </a:rPr>
              <a:t>the </a:t>
            </a:r>
            <a:r>
              <a:rPr sz="2200" spc="-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plate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frame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to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45" dirty="0">
                <a:latin typeface="Verdana"/>
                <a:cs typeface="Verdana"/>
              </a:rPr>
              <a:t>be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rotated.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This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rotation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introduces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0" dirty="0">
                <a:latin typeface="Verdana"/>
                <a:cs typeface="Verdana"/>
              </a:rPr>
              <a:t>shearing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forces,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reducing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fouling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issues.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200" spc="-40" dirty="0">
                <a:latin typeface="Verdana"/>
                <a:cs typeface="Verdana"/>
              </a:rPr>
              <a:t>System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lack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40" dirty="0">
                <a:latin typeface="Verdana"/>
                <a:cs typeface="Verdana"/>
              </a:rPr>
              <a:t>feed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spacers,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0" dirty="0">
                <a:latin typeface="Verdana"/>
                <a:cs typeface="Verdana"/>
              </a:rPr>
              <a:t>minimizing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the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potential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for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fouling.</a:t>
            </a:r>
            <a:endParaRPr sz="2200">
              <a:latin typeface="Verdana"/>
              <a:cs typeface="Verdana"/>
            </a:endParaRPr>
          </a:p>
          <a:p>
            <a:pPr marL="12700" marR="654050">
              <a:lnSpc>
                <a:spcPts val="2850"/>
              </a:lnSpc>
              <a:spcBef>
                <a:spcPts val="100"/>
              </a:spcBef>
            </a:pPr>
            <a:r>
              <a:rPr sz="2200" spc="25" dirty="0">
                <a:latin typeface="Verdana"/>
                <a:cs typeface="Verdana"/>
              </a:rPr>
              <a:t>These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systems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are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20" dirty="0">
                <a:latin typeface="Verdana"/>
                <a:cs typeface="Verdana"/>
              </a:rPr>
              <a:t>capable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5" dirty="0">
                <a:latin typeface="Verdana"/>
                <a:cs typeface="Verdana"/>
              </a:rPr>
              <a:t>handling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high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concentrations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of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solids,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90" dirty="0">
                <a:latin typeface="Verdana"/>
                <a:cs typeface="Verdana"/>
              </a:rPr>
              <a:t>making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them </a:t>
            </a:r>
            <a:r>
              <a:rPr sz="2200" spc="-755" dirty="0">
                <a:latin typeface="Verdana"/>
                <a:cs typeface="Verdana"/>
              </a:rPr>
              <a:t> 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f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45" dirty="0">
                <a:latin typeface="Verdana"/>
                <a:cs typeface="Verdana"/>
              </a:rPr>
              <a:t>r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20" dirty="0">
                <a:latin typeface="Verdana"/>
                <a:cs typeface="Verdana"/>
              </a:rPr>
              <a:t>g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dirty="0">
                <a:latin typeface="Verdana"/>
                <a:cs typeface="Verdana"/>
              </a:rPr>
              <a:t>f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5" dirty="0">
                <a:latin typeface="Verdana"/>
                <a:cs typeface="Verdana"/>
              </a:rPr>
              <a:t>pp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1310" y="1554942"/>
            <a:ext cx="13230225" cy="3829050"/>
          </a:xfrm>
          <a:custGeom>
            <a:avLst/>
            <a:gdLst/>
            <a:ahLst/>
            <a:cxnLst/>
            <a:rect l="l" t="t" r="r" b="b"/>
            <a:pathLst>
              <a:path w="13230225" h="3829050">
                <a:moveTo>
                  <a:pt x="0" y="0"/>
                </a:moveTo>
                <a:lnTo>
                  <a:pt x="13230223" y="0"/>
                </a:lnTo>
                <a:lnTo>
                  <a:pt x="13230223" y="3829049"/>
                </a:lnTo>
                <a:lnTo>
                  <a:pt x="0" y="3829049"/>
                </a:lnTo>
                <a:lnTo>
                  <a:pt x="0" y="0"/>
                </a:lnTo>
                <a:close/>
              </a:path>
            </a:pathLst>
          </a:custGeom>
          <a:ln w="76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589275" y="7000225"/>
            <a:ext cx="12220575" cy="2191385"/>
            <a:chOff x="5589275" y="7000225"/>
            <a:chExt cx="12220575" cy="21913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5692" y="7252971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5692" y="7614921"/>
              <a:ext cx="95250" cy="95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5692" y="7976871"/>
              <a:ext cx="95250" cy="952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27393" y="7038343"/>
              <a:ext cx="12144375" cy="2114550"/>
            </a:xfrm>
            <a:custGeom>
              <a:avLst/>
              <a:gdLst/>
              <a:ahLst/>
              <a:cxnLst/>
              <a:rect l="l" t="t" r="r" b="b"/>
              <a:pathLst>
                <a:path w="12144375" h="2114550">
                  <a:moveTo>
                    <a:pt x="0" y="0"/>
                  </a:moveTo>
                  <a:lnTo>
                    <a:pt x="12143774" y="0"/>
                  </a:lnTo>
                  <a:lnTo>
                    <a:pt x="12143774" y="2114550"/>
                  </a:lnTo>
                  <a:lnTo>
                    <a:pt x="0" y="2114550"/>
                  </a:lnTo>
                  <a:lnTo>
                    <a:pt x="0" y="0"/>
                  </a:lnTo>
                  <a:close/>
                </a:path>
              </a:pathLst>
            </a:custGeom>
            <a:ln w="76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89303" y="5956353"/>
            <a:ext cx="11725910" cy="29464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5227320">
              <a:lnSpc>
                <a:spcPct val="100000"/>
              </a:lnSpc>
              <a:spcBef>
                <a:spcPts val="570"/>
              </a:spcBef>
            </a:pPr>
            <a:r>
              <a:rPr sz="6950" b="1" spc="-155" dirty="0">
                <a:solidFill>
                  <a:srgbClr val="231F20"/>
                </a:solidFill>
                <a:latin typeface="Trebuchet MS"/>
                <a:cs typeface="Trebuchet MS"/>
              </a:rPr>
              <a:t>DISADVANTAGES</a:t>
            </a:r>
            <a:endParaRPr sz="6950">
              <a:latin typeface="Trebuchet MS"/>
              <a:cs typeface="Trebuchet MS"/>
            </a:endParaRPr>
          </a:p>
          <a:p>
            <a:pPr marL="12700" marR="1503045">
              <a:lnSpc>
                <a:spcPts val="2850"/>
              </a:lnSpc>
              <a:spcBef>
                <a:spcPts val="70"/>
              </a:spcBef>
            </a:pPr>
            <a:r>
              <a:rPr sz="2200" spc="-40" dirty="0">
                <a:latin typeface="Verdana"/>
                <a:cs typeface="Verdana"/>
              </a:rPr>
              <a:t>Suffer </a:t>
            </a:r>
            <a:r>
              <a:rPr sz="2200" spc="-60" dirty="0">
                <a:latin typeface="Verdana"/>
                <a:cs typeface="Verdana"/>
              </a:rPr>
              <a:t>from </a:t>
            </a:r>
            <a:r>
              <a:rPr sz="2200" spc="20" dirty="0">
                <a:latin typeface="Verdana"/>
                <a:cs typeface="Verdana"/>
              </a:rPr>
              <a:t>low </a:t>
            </a:r>
            <a:r>
              <a:rPr sz="2200" spc="-25" dirty="0">
                <a:latin typeface="Verdana"/>
                <a:cs typeface="Verdana"/>
              </a:rPr>
              <a:t>packing </a:t>
            </a:r>
            <a:r>
              <a:rPr sz="2200" spc="-60" dirty="0">
                <a:latin typeface="Verdana"/>
                <a:cs typeface="Verdana"/>
              </a:rPr>
              <a:t>density, </a:t>
            </a:r>
            <a:r>
              <a:rPr sz="2200" spc="-40" dirty="0">
                <a:latin typeface="Verdana"/>
                <a:cs typeface="Verdana"/>
              </a:rPr>
              <a:t>which </a:t>
            </a:r>
            <a:r>
              <a:rPr sz="2200" spc="-65" dirty="0">
                <a:latin typeface="Verdana"/>
                <a:cs typeface="Verdana"/>
              </a:rPr>
              <a:t>limits </a:t>
            </a:r>
            <a:r>
              <a:rPr sz="2200" spc="-80" dirty="0">
                <a:latin typeface="Verdana"/>
                <a:cs typeface="Verdana"/>
              </a:rPr>
              <a:t>their </a:t>
            </a:r>
            <a:r>
              <a:rPr sz="2200" spc="-5" dirty="0">
                <a:latin typeface="Verdana"/>
                <a:cs typeface="Verdana"/>
              </a:rPr>
              <a:t>capacity </a:t>
            </a:r>
            <a:r>
              <a:rPr sz="2200" spc="-25" dirty="0">
                <a:latin typeface="Verdana"/>
                <a:cs typeface="Verdana"/>
              </a:rPr>
              <a:t>for </a:t>
            </a:r>
            <a:r>
              <a:rPr sz="2200" spc="-65" dirty="0">
                <a:latin typeface="Verdana"/>
                <a:cs typeface="Verdana"/>
              </a:rPr>
              <a:t>filtration </a:t>
            </a:r>
            <a:r>
              <a:rPr sz="2200" spc="-6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Often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experience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high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pressure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drops,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75" dirty="0">
                <a:latin typeface="Verdana"/>
                <a:cs typeface="Verdana"/>
              </a:rPr>
              <a:t>requiring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5" dirty="0">
                <a:latin typeface="Verdana"/>
                <a:cs typeface="Verdana"/>
              </a:rPr>
              <a:t>more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40" dirty="0">
                <a:latin typeface="Verdana"/>
                <a:cs typeface="Verdana"/>
              </a:rPr>
              <a:t>energy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25" dirty="0">
                <a:latin typeface="Verdana"/>
                <a:cs typeface="Verdana"/>
              </a:rPr>
              <a:t>for</a:t>
            </a:r>
            <a:r>
              <a:rPr sz="2200" spc="-15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operation.</a:t>
            </a:r>
            <a:endParaRPr sz="2200">
              <a:latin typeface="Verdana"/>
              <a:cs typeface="Verdana"/>
            </a:endParaRPr>
          </a:p>
          <a:p>
            <a:pPr marL="12700" marR="450850">
              <a:lnSpc>
                <a:spcPts val="2850"/>
              </a:lnSpc>
            </a:pPr>
            <a:r>
              <a:rPr sz="2200" spc="-30" dirty="0">
                <a:latin typeface="Verdana"/>
                <a:cs typeface="Verdana"/>
              </a:rPr>
              <a:t>Cleaning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95" dirty="0">
                <a:latin typeface="Verdana"/>
                <a:cs typeface="Verdana"/>
              </a:rPr>
              <a:t>maintaining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plate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frame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systems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presents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notable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difficulties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and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can </a:t>
            </a:r>
            <a:r>
              <a:rPr sz="2200" spc="-70" dirty="0">
                <a:latin typeface="Verdana"/>
                <a:cs typeface="Verdana"/>
              </a:rPr>
              <a:t>incur </a:t>
            </a:r>
            <a:r>
              <a:rPr sz="2200" spc="-45" dirty="0">
                <a:latin typeface="Verdana"/>
                <a:cs typeface="Verdana"/>
              </a:rPr>
              <a:t>substantial </a:t>
            </a:r>
            <a:r>
              <a:rPr sz="2200" spc="5" dirty="0">
                <a:latin typeface="Verdana"/>
                <a:cs typeface="Verdana"/>
              </a:rPr>
              <a:t>costs. </a:t>
            </a:r>
            <a:r>
              <a:rPr sz="2200" spc="-5" dirty="0">
                <a:latin typeface="Verdana"/>
                <a:cs typeface="Verdana"/>
              </a:rPr>
              <a:t>The </a:t>
            </a:r>
            <a:r>
              <a:rPr sz="2200" spc="-10" dirty="0">
                <a:latin typeface="Verdana"/>
                <a:cs typeface="Verdana"/>
              </a:rPr>
              <a:t>disassembly </a:t>
            </a:r>
            <a:r>
              <a:rPr sz="2200" spc="30" dirty="0">
                <a:latin typeface="Verdana"/>
                <a:cs typeface="Verdana"/>
              </a:rPr>
              <a:t>of </a:t>
            </a:r>
            <a:r>
              <a:rPr sz="2200" spc="-55" dirty="0">
                <a:latin typeface="Verdana"/>
                <a:cs typeface="Verdana"/>
              </a:rPr>
              <a:t>entire </a:t>
            </a:r>
            <a:r>
              <a:rPr sz="2200" spc="-10" dirty="0">
                <a:latin typeface="Verdana"/>
                <a:cs typeface="Verdana"/>
              </a:rPr>
              <a:t>racks </a:t>
            </a:r>
            <a:r>
              <a:rPr sz="2200" spc="-25" dirty="0">
                <a:latin typeface="Verdana"/>
                <a:cs typeface="Verdana"/>
              </a:rPr>
              <a:t>for </a:t>
            </a:r>
            <a:r>
              <a:rPr sz="2200" spc="-20" dirty="0">
                <a:latin typeface="Verdana"/>
                <a:cs typeface="Verdana"/>
              </a:rPr>
              <a:t>replacement </a:t>
            </a:r>
            <a:r>
              <a:rPr sz="2200" spc="-15" dirty="0">
                <a:latin typeface="Verdana"/>
                <a:cs typeface="Verdana"/>
              </a:rPr>
              <a:t>is </a:t>
            </a:r>
            <a:r>
              <a:rPr sz="2200" spc="-55" dirty="0">
                <a:latin typeface="Verdana"/>
                <a:cs typeface="Verdana"/>
              </a:rPr>
              <a:t>a </a:t>
            </a:r>
            <a:r>
              <a:rPr sz="2200" spc="-5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l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15" dirty="0">
                <a:latin typeface="Verdana"/>
                <a:cs typeface="Verdana"/>
              </a:rPr>
              <a:t>b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u</a:t>
            </a:r>
            <a:r>
              <a:rPr sz="2200" spc="75" dirty="0">
                <a:latin typeface="Verdana"/>
                <a:cs typeface="Verdana"/>
              </a:rPr>
              <a:t>s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60" dirty="0">
                <a:latin typeface="Verdana"/>
                <a:cs typeface="Verdana"/>
              </a:rPr>
              <a:t>a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20" dirty="0">
                <a:latin typeface="Verdana"/>
                <a:cs typeface="Verdana"/>
              </a:rPr>
              <a:t>d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70" dirty="0">
                <a:latin typeface="Verdana"/>
                <a:cs typeface="Verdana"/>
              </a:rPr>
              <a:t>m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45" dirty="0">
                <a:latin typeface="Verdana"/>
                <a:cs typeface="Verdana"/>
              </a:rPr>
              <a:t>-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130" dirty="0">
                <a:latin typeface="Verdana"/>
                <a:cs typeface="Verdana"/>
              </a:rPr>
              <a:t>n</a:t>
            </a:r>
            <a:r>
              <a:rPr sz="2200" spc="70" dirty="0">
                <a:latin typeface="Verdana"/>
                <a:cs typeface="Verdana"/>
              </a:rPr>
              <a:t>s</a:t>
            </a:r>
            <a:r>
              <a:rPr sz="2200" spc="-105" dirty="0">
                <a:latin typeface="Verdana"/>
                <a:cs typeface="Verdana"/>
              </a:rPr>
              <a:t>i</a:t>
            </a:r>
            <a:r>
              <a:rPr sz="2200" spc="-170" dirty="0">
                <a:latin typeface="Verdana"/>
                <a:cs typeface="Verdana"/>
              </a:rPr>
              <a:t>v</a:t>
            </a:r>
            <a:r>
              <a:rPr sz="2200" spc="70" dirty="0">
                <a:latin typeface="Verdana"/>
                <a:cs typeface="Verdana"/>
              </a:rPr>
              <a:t>e</a:t>
            </a:r>
            <a:r>
              <a:rPr sz="2200" spc="-160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p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65" dirty="0">
                <a:latin typeface="Verdana"/>
                <a:cs typeface="Verdana"/>
              </a:rPr>
              <a:t>o</a:t>
            </a:r>
            <a:r>
              <a:rPr sz="2200" spc="170" dirty="0">
                <a:latin typeface="Verdana"/>
                <a:cs typeface="Verdana"/>
              </a:rPr>
              <a:t>c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15" dirty="0">
                <a:latin typeface="Verdana"/>
                <a:cs typeface="Verdana"/>
              </a:rPr>
              <a:t>d</a:t>
            </a:r>
            <a:r>
              <a:rPr sz="2200" spc="-130" dirty="0">
                <a:latin typeface="Verdana"/>
                <a:cs typeface="Verdana"/>
              </a:rPr>
              <a:t>u</a:t>
            </a:r>
            <a:r>
              <a:rPr sz="2200" spc="-150" dirty="0">
                <a:latin typeface="Verdana"/>
                <a:cs typeface="Verdana"/>
              </a:rPr>
              <a:t>r</a:t>
            </a:r>
            <a:r>
              <a:rPr sz="2200" spc="65" dirty="0">
                <a:latin typeface="Verdana"/>
                <a:cs typeface="Verdana"/>
              </a:rPr>
              <a:t>e</a:t>
            </a:r>
            <a:r>
              <a:rPr sz="2200" spc="-280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0" dirty="0"/>
              <a:t>ADVANTAGES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4985" cy="10287000"/>
            <a:chOff x="0" y="0"/>
            <a:chExt cx="1829498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2529" y="8317212"/>
              <a:ext cx="2102420" cy="19695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363"/>
              <a:ext cx="2581910" cy="2451100"/>
            </a:xfrm>
            <a:custGeom>
              <a:avLst/>
              <a:gdLst/>
              <a:ahLst/>
              <a:cxnLst/>
              <a:rect l="l" t="t" r="r" b="b"/>
              <a:pathLst>
                <a:path w="2581910" h="2451100">
                  <a:moveTo>
                    <a:pt x="2575209" y="0"/>
                  </a:moveTo>
                  <a:lnTo>
                    <a:pt x="2581538" y="0"/>
                  </a:lnTo>
                  <a:lnTo>
                    <a:pt x="2571748" y="12700"/>
                  </a:lnTo>
                  <a:lnTo>
                    <a:pt x="2544661" y="50800"/>
                  </a:lnTo>
                  <a:lnTo>
                    <a:pt x="2517290" y="101599"/>
                  </a:lnTo>
                  <a:lnTo>
                    <a:pt x="2489636" y="139699"/>
                  </a:lnTo>
                  <a:lnTo>
                    <a:pt x="2461698" y="177799"/>
                  </a:lnTo>
                  <a:lnTo>
                    <a:pt x="2433478" y="215899"/>
                  </a:lnTo>
                  <a:lnTo>
                    <a:pt x="2404975" y="266699"/>
                  </a:lnTo>
                  <a:lnTo>
                    <a:pt x="2376191" y="304799"/>
                  </a:lnTo>
                  <a:lnTo>
                    <a:pt x="2347125" y="342899"/>
                  </a:lnTo>
                  <a:lnTo>
                    <a:pt x="2317778" y="380999"/>
                  </a:lnTo>
                  <a:lnTo>
                    <a:pt x="2288150" y="419099"/>
                  </a:lnTo>
                  <a:lnTo>
                    <a:pt x="2258242" y="469899"/>
                  </a:lnTo>
                  <a:lnTo>
                    <a:pt x="2228054" y="507999"/>
                  </a:lnTo>
                  <a:lnTo>
                    <a:pt x="2197587" y="546099"/>
                  </a:lnTo>
                  <a:lnTo>
                    <a:pt x="2166842" y="584199"/>
                  </a:lnTo>
                  <a:lnTo>
                    <a:pt x="2135817" y="622299"/>
                  </a:lnTo>
                  <a:lnTo>
                    <a:pt x="2104515" y="660399"/>
                  </a:lnTo>
                  <a:lnTo>
                    <a:pt x="2072934" y="698499"/>
                  </a:lnTo>
                  <a:lnTo>
                    <a:pt x="2041077" y="736599"/>
                  </a:lnTo>
                  <a:lnTo>
                    <a:pt x="2008943" y="774699"/>
                  </a:lnTo>
                  <a:lnTo>
                    <a:pt x="1943846" y="850899"/>
                  </a:lnTo>
                  <a:lnTo>
                    <a:pt x="1910884" y="888999"/>
                  </a:lnTo>
                  <a:lnTo>
                    <a:pt x="1844135" y="965199"/>
                  </a:lnTo>
                  <a:lnTo>
                    <a:pt x="1776289" y="1041399"/>
                  </a:lnTo>
                  <a:lnTo>
                    <a:pt x="1707350" y="1117599"/>
                  </a:lnTo>
                  <a:lnTo>
                    <a:pt x="1649037" y="1181099"/>
                  </a:lnTo>
                  <a:lnTo>
                    <a:pt x="1601898" y="1219199"/>
                  </a:lnTo>
                  <a:lnTo>
                    <a:pt x="1566204" y="1257299"/>
                  </a:lnTo>
                  <a:lnTo>
                    <a:pt x="1457792" y="1371599"/>
                  </a:lnTo>
                  <a:lnTo>
                    <a:pt x="1421246" y="1396999"/>
                  </a:lnTo>
                  <a:lnTo>
                    <a:pt x="1347546" y="1473199"/>
                  </a:lnTo>
                  <a:lnTo>
                    <a:pt x="1310393" y="1498599"/>
                  </a:lnTo>
                  <a:lnTo>
                    <a:pt x="1285491" y="1523999"/>
                  </a:lnTo>
                  <a:lnTo>
                    <a:pt x="1235486" y="1574799"/>
                  </a:lnTo>
                  <a:lnTo>
                    <a:pt x="1197734" y="1600199"/>
                  </a:lnTo>
                  <a:lnTo>
                    <a:pt x="1159783" y="1638299"/>
                  </a:lnTo>
                  <a:lnTo>
                    <a:pt x="1121635" y="1663699"/>
                  </a:lnTo>
                  <a:lnTo>
                    <a:pt x="1044748" y="1739899"/>
                  </a:lnTo>
                  <a:lnTo>
                    <a:pt x="1006012" y="1765299"/>
                  </a:lnTo>
                  <a:lnTo>
                    <a:pt x="967081" y="1803399"/>
                  </a:lnTo>
                  <a:lnTo>
                    <a:pt x="947518" y="1816099"/>
                  </a:lnTo>
                  <a:lnTo>
                    <a:pt x="888638" y="1854199"/>
                  </a:lnTo>
                  <a:lnTo>
                    <a:pt x="849129" y="1892299"/>
                  </a:lnTo>
                  <a:lnTo>
                    <a:pt x="809428" y="1917699"/>
                  </a:lnTo>
                  <a:lnTo>
                    <a:pt x="769536" y="1955799"/>
                  </a:lnTo>
                  <a:lnTo>
                    <a:pt x="689184" y="2006599"/>
                  </a:lnTo>
                  <a:lnTo>
                    <a:pt x="648726" y="2044699"/>
                  </a:lnTo>
                  <a:lnTo>
                    <a:pt x="526229" y="2120899"/>
                  </a:lnTo>
                  <a:lnTo>
                    <a:pt x="485025" y="2158999"/>
                  </a:lnTo>
                  <a:lnTo>
                    <a:pt x="276258" y="2285999"/>
                  </a:lnTo>
                  <a:lnTo>
                    <a:pt x="233960" y="2324099"/>
                  </a:lnTo>
                  <a:lnTo>
                    <a:pt x="19792" y="2451099"/>
                  </a:lnTo>
                  <a:lnTo>
                    <a:pt x="0" y="2451099"/>
                  </a:lnTo>
                  <a:lnTo>
                    <a:pt x="17086" y="2438399"/>
                  </a:lnTo>
                  <a:lnTo>
                    <a:pt x="315292" y="2260599"/>
                  </a:lnTo>
                  <a:lnTo>
                    <a:pt x="398868" y="2209799"/>
                  </a:lnTo>
                  <a:lnTo>
                    <a:pt x="440382" y="2171699"/>
                  </a:lnTo>
                  <a:lnTo>
                    <a:pt x="502286" y="2133599"/>
                  </a:lnTo>
                  <a:lnTo>
                    <a:pt x="522859" y="2120899"/>
                  </a:lnTo>
                  <a:lnTo>
                    <a:pt x="604596" y="2070099"/>
                  </a:lnTo>
                  <a:lnTo>
                    <a:pt x="645185" y="2031999"/>
                  </a:lnTo>
                  <a:lnTo>
                    <a:pt x="725803" y="1981199"/>
                  </a:lnTo>
                  <a:lnTo>
                    <a:pt x="765830" y="1943099"/>
                  </a:lnTo>
                  <a:lnTo>
                    <a:pt x="805669" y="1917699"/>
                  </a:lnTo>
                  <a:lnTo>
                    <a:pt x="845318" y="1879599"/>
                  </a:lnTo>
                  <a:lnTo>
                    <a:pt x="924046" y="1828799"/>
                  </a:lnTo>
                  <a:lnTo>
                    <a:pt x="963123" y="1790699"/>
                  </a:lnTo>
                  <a:lnTo>
                    <a:pt x="1002008" y="1765299"/>
                  </a:lnTo>
                  <a:lnTo>
                    <a:pt x="1040701" y="1727199"/>
                  </a:lnTo>
                  <a:lnTo>
                    <a:pt x="1079201" y="1701799"/>
                  </a:lnTo>
                  <a:lnTo>
                    <a:pt x="1117506" y="1663699"/>
                  </a:lnTo>
                  <a:lnTo>
                    <a:pt x="1155618" y="1638299"/>
                  </a:lnTo>
                  <a:lnTo>
                    <a:pt x="1231255" y="1562099"/>
                  </a:lnTo>
                  <a:lnTo>
                    <a:pt x="1268779" y="1536699"/>
                  </a:lnTo>
                  <a:lnTo>
                    <a:pt x="1281221" y="1523999"/>
                  </a:lnTo>
                  <a:lnTo>
                    <a:pt x="1343235" y="1460499"/>
                  </a:lnTo>
                  <a:lnTo>
                    <a:pt x="1380167" y="1435099"/>
                  </a:lnTo>
                  <a:lnTo>
                    <a:pt x="1489764" y="1320799"/>
                  </a:lnTo>
                  <a:lnTo>
                    <a:pt x="1525896" y="1295399"/>
                  </a:lnTo>
                  <a:lnTo>
                    <a:pt x="1597520" y="1219199"/>
                  </a:lnTo>
                  <a:lnTo>
                    <a:pt x="1632942" y="1181099"/>
                  </a:lnTo>
                  <a:lnTo>
                    <a:pt x="1702972" y="1104899"/>
                  </a:lnTo>
                  <a:lnTo>
                    <a:pt x="1737578" y="1079499"/>
                  </a:lnTo>
                  <a:lnTo>
                    <a:pt x="1805971" y="1003299"/>
                  </a:lnTo>
                  <a:lnTo>
                    <a:pt x="1873269" y="927099"/>
                  </a:lnTo>
                  <a:lnTo>
                    <a:pt x="1939468" y="850899"/>
                  </a:lnTo>
                  <a:lnTo>
                    <a:pt x="2004565" y="774699"/>
                  </a:lnTo>
                  <a:lnTo>
                    <a:pt x="2036699" y="736599"/>
                  </a:lnTo>
                  <a:lnTo>
                    <a:pt x="2068556" y="698499"/>
                  </a:lnTo>
                  <a:lnTo>
                    <a:pt x="2100137" y="660399"/>
                  </a:lnTo>
                  <a:lnTo>
                    <a:pt x="2131439" y="622299"/>
                  </a:lnTo>
                  <a:lnTo>
                    <a:pt x="2162464" y="584199"/>
                  </a:lnTo>
                  <a:lnTo>
                    <a:pt x="2193210" y="546099"/>
                  </a:lnTo>
                  <a:lnTo>
                    <a:pt x="2223677" y="495299"/>
                  </a:lnTo>
                  <a:lnTo>
                    <a:pt x="2253864" y="457199"/>
                  </a:lnTo>
                  <a:lnTo>
                    <a:pt x="2283772" y="419099"/>
                  </a:lnTo>
                  <a:lnTo>
                    <a:pt x="2313400" y="380999"/>
                  </a:lnTo>
                  <a:lnTo>
                    <a:pt x="2342747" y="342899"/>
                  </a:lnTo>
                  <a:lnTo>
                    <a:pt x="2371813" y="304799"/>
                  </a:lnTo>
                  <a:lnTo>
                    <a:pt x="2400597" y="253999"/>
                  </a:lnTo>
                  <a:lnTo>
                    <a:pt x="2429100" y="215899"/>
                  </a:lnTo>
                  <a:lnTo>
                    <a:pt x="2457320" y="177799"/>
                  </a:lnTo>
                  <a:lnTo>
                    <a:pt x="2485258" y="139699"/>
                  </a:lnTo>
                  <a:lnTo>
                    <a:pt x="2512912" y="88900"/>
                  </a:lnTo>
                  <a:lnTo>
                    <a:pt x="2540283" y="50800"/>
                  </a:lnTo>
                  <a:lnTo>
                    <a:pt x="2567370" y="12700"/>
                  </a:lnTo>
                  <a:lnTo>
                    <a:pt x="2575209" y="0"/>
                  </a:lnTo>
                  <a:close/>
                </a:path>
                <a:path w="2581910" h="2451100">
                  <a:moveTo>
                    <a:pt x="2352669" y="0"/>
                  </a:moveTo>
                  <a:lnTo>
                    <a:pt x="2359565" y="0"/>
                  </a:lnTo>
                  <a:lnTo>
                    <a:pt x="2347125" y="12700"/>
                  </a:lnTo>
                  <a:lnTo>
                    <a:pt x="2317778" y="50800"/>
                  </a:lnTo>
                  <a:lnTo>
                    <a:pt x="2288150" y="101599"/>
                  </a:lnTo>
                  <a:lnTo>
                    <a:pt x="2258242" y="139699"/>
                  </a:lnTo>
                  <a:lnTo>
                    <a:pt x="2228054" y="177799"/>
                  </a:lnTo>
                  <a:lnTo>
                    <a:pt x="2197587" y="215899"/>
                  </a:lnTo>
                  <a:lnTo>
                    <a:pt x="2166842" y="253999"/>
                  </a:lnTo>
                  <a:lnTo>
                    <a:pt x="2135817" y="292099"/>
                  </a:lnTo>
                  <a:lnTo>
                    <a:pt x="2104515" y="330199"/>
                  </a:lnTo>
                  <a:lnTo>
                    <a:pt x="2072934" y="368299"/>
                  </a:lnTo>
                  <a:lnTo>
                    <a:pt x="2041077" y="406399"/>
                  </a:lnTo>
                  <a:lnTo>
                    <a:pt x="2008943" y="444499"/>
                  </a:lnTo>
                  <a:lnTo>
                    <a:pt x="1965637" y="495299"/>
                  </a:lnTo>
                  <a:lnTo>
                    <a:pt x="1910884" y="558799"/>
                  </a:lnTo>
                  <a:lnTo>
                    <a:pt x="1844135" y="634999"/>
                  </a:lnTo>
                  <a:lnTo>
                    <a:pt x="1776289" y="711199"/>
                  </a:lnTo>
                  <a:lnTo>
                    <a:pt x="1707350" y="787399"/>
                  </a:lnTo>
                  <a:lnTo>
                    <a:pt x="1649037" y="850899"/>
                  </a:lnTo>
                  <a:lnTo>
                    <a:pt x="1601898" y="901699"/>
                  </a:lnTo>
                  <a:lnTo>
                    <a:pt x="1566204" y="927099"/>
                  </a:lnTo>
                  <a:lnTo>
                    <a:pt x="1457792" y="1041399"/>
                  </a:lnTo>
                  <a:lnTo>
                    <a:pt x="1421246" y="1066799"/>
                  </a:lnTo>
                  <a:lnTo>
                    <a:pt x="1310393" y="1181099"/>
                  </a:lnTo>
                  <a:lnTo>
                    <a:pt x="1273040" y="1206499"/>
                  </a:lnTo>
                  <a:lnTo>
                    <a:pt x="1197734" y="1282699"/>
                  </a:lnTo>
                  <a:lnTo>
                    <a:pt x="1159783" y="1308099"/>
                  </a:lnTo>
                  <a:lnTo>
                    <a:pt x="1121635" y="1346199"/>
                  </a:lnTo>
                  <a:lnTo>
                    <a:pt x="1083289" y="1371599"/>
                  </a:lnTo>
                  <a:lnTo>
                    <a:pt x="1044748" y="1409699"/>
                  </a:lnTo>
                  <a:lnTo>
                    <a:pt x="1006012" y="1435099"/>
                  </a:lnTo>
                  <a:lnTo>
                    <a:pt x="967081" y="1473199"/>
                  </a:lnTo>
                  <a:lnTo>
                    <a:pt x="927956" y="1498599"/>
                  </a:lnTo>
                  <a:lnTo>
                    <a:pt x="888638" y="1536699"/>
                  </a:lnTo>
                  <a:lnTo>
                    <a:pt x="809428" y="1587499"/>
                  </a:lnTo>
                  <a:lnTo>
                    <a:pt x="769536" y="1625599"/>
                  </a:lnTo>
                  <a:lnTo>
                    <a:pt x="729455" y="1650999"/>
                  </a:lnTo>
                  <a:lnTo>
                    <a:pt x="689184" y="1689099"/>
                  </a:lnTo>
                  <a:lnTo>
                    <a:pt x="567247" y="1765299"/>
                  </a:lnTo>
                  <a:lnTo>
                    <a:pt x="526229" y="1803399"/>
                  </a:lnTo>
                  <a:lnTo>
                    <a:pt x="505627" y="1816099"/>
                  </a:lnTo>
                  <a:lnTo>
                    <a:pt x="318375" y="1930399"/>
                  </a:lnTo>
                  <a:lnTo>
                    <a:pt x="276258" y="1968499"/>
                  </a:lnTo>
                  <a:lnTo>
                    <a:pt x="19792" y="2120899"/>
                  </a:lnTo>
                  <a:lnTo>
                    <a:pt x="0" y="2133599"/>
                  </a:lnTo>
                  <a:lnTo>
                    <a:pt x="0" y="2120899"/>
                  </a:lnTo>
                  <a:lnTo>
                    <a:pt x="17086" y="2108199"/>
                  </a:lnTo>
                  <a:lnTo>
                    <a:pt x="315292" y="1930399"/>
                  </a:lnTo>
                  <a:lnTo>
                    <a:pt x="440382" y="1854199"/>
                  </a:lnTo>
                  <a:lnTo>
                    <a:pt x="481713" y="1816099"/>
                  </a:lnTo>
                  <a:lnTo>
                    <a:pt x="604596" y="1739899"/>
                  </a:lnTo>
                  <a:lnTo>
                    <a:pt x="645185" y="1701799"/>
                  </a:lnTo>
                  <a:lnTo>
                    <a:pt x="725803" y="1650999"/>
                  </a:lnTo>
                  <a:lnTo>
                    <a:pt x="765830" y="1612899"/>
                  </a:lnTo>
                  <a:lnTo>
                    <a:pt x="845318" y="1562099"/>
                  </a:lnTo>
                  <a:lnTo>
                    <a:pt x="884777" y="1523999"/>
                  </a:lnTo>
                  <a:lnTo>
                    <a:pt x="924046" y="1498599"/>
                  </a:lnTo>
                  <a:lnTo>
                    <a:pt x="963123" y="1460499"/>
                  </a:lnTo>
                  <a:lnTo>
                    <a:pt x="1002008" y="1435099"/>
                  </a:lnTo>
                  <a:lnTo>
                    <a:pt x="1040701" y="1396999"/>
                  </a:lnTo>
                  <a:lnTo>
                    <a:pt x="1079201" y="1371599"/>
                  </a:lnTo>
                  <a:lnTo>
                    <a:pt x="1117507" y="1333499"/>
                  </a:lnTo>
                  <a:lnTo>
                    <a:pt x="1155618" y="1308099"/>
                  </a:lnTo>
                  <a:lnTo>
                    <a:pt x="1193534" y="1269999"/>
                  </a:lnTo>
                  <a:lnTo>
                    <a:pt x="1231255" y="1244599"/>
                  </a:lnTo>
                  <a:lnTo>
                    <a:pt x="1281221" y="1193799"/>
                  </a:lnTo>
                  <a:lnTo>
                    <a:pt x="1306106" y="1168399"/>
                  </a:lnTo>
                  <a:lnTo>
                    <a:pt x="1343236" y="1142999"/>
                  </a:lnTo>
                  <a:lnTo>
                    <a:pt x="1453432" y="1028699"/>
                  </a:lnTo>
                  <a:lnTo>
                    <a:pt x="1489764" y="1003299"/>
                  </a:lnTo>
                  <a:lnTo>
                    <a:pt x="1597520" y="888999"/>
                  </a:lnTo>
                  <a:lnTo>
                    <a:pt x="1632942" y="850899"/>
                  </a:lnTo>
                  <a:lnTo>
                    <a:pt x="1668093" y="825499"/>
                  </a:lnTo>
                  <a:lnTo>
                    <a:pt x="1737578" y="749299"/>
                  </a:lnTo>
                  <a:lnTo>
                    <a:pt x="1805971" y="673099"/>
                  </a:lnTo>
                  <a:lnTo>
                    <a:pt x="1873269" y="596899"/>
                  </a:lnTo>
                  <a:lnTo>
                    <a:pt x="1939468" y="520699"/>
                  </a:lnTo>
                  <a:lnTo>
                    <a:pt x="2004565" y="444499"/>
                  </a:lnTo>
                  <a:lnTo>
                    <a:pt x="2036699" y="406399"/>
                  </a:lnTo>
                  <a:lnTo>
                    <a:pt x="2068556" y="368299"/>
                  </a:lnTo>
                  <a:lnTo>
                    <a:pt x="2100137" y="330199"/>
                  </a:lnTo>
                  <a:lnTo>
                    <a:pt x="2131439" y="292099"/>
                  </a:lnTo>
                  <a:lnTo>
                    <a:pt x="2162464" y="253999"/>
                  </a:lnTo>
                  <a:lnTo>
                    <a:pt x="2193210" y="215899"/>
                  </a:lnTo>
                  <a:lnTo>
                    <a:pt x="2223677" y="177799"/>
                  </a:lnTo>
                  <a:lnTo>
                    <a:pt x="2253864" y="126999"/>
                  </a:lnTo>
                  <a:lnTo>
                    <a:pt x="2283772" y="88899"/>
                  </a:lnTo>
                  <a:lnTo>
                    <a:pt x="2313400" y="50800"/>
                  </a:lnTo>
                  <a:lnTo>
                    <a:pt x="2342747" y="12700"/>
                  </a:lnTo>
                  <a:lnTo>
                    <a:pt x="2352669" y="0"/>
                  </a:lnTo>
                  <a:close/>
                </a:path>
                <a:path w="2581910" h="2451100">
                  <a:moveTo>
                    <a:pt x="2107717" y="0"/>
                  </a:moveTo>
                  <a:lnTo>
                    <a:pt x="2072934" y="63500"/>
                  </a:lnTo>
                  <a:lnTo>
                    <a:pt x="2041077" y="101599"/>
                  </a:lnTo>
                  <a:lnTo>
                    <a:pt x="2008943" y="139699"/>
                  </a:lnTo>
                  <a:lnTo>
                    <a:pt x="1976532" y="177799"/>
                  </a:lnTo>
                  <a:lnTo>
                    <a:pt x="1910884" y="253999"/>
                  </a:lnTo>
                  <a:lnTo>
                    <a:pt x="1844135" y="330199"/>
                  </a:lnTo>
                  <a:lnTo>
                    <a:pt x="1776289" y="406399"/>
                  </a:lnTo>
                  <a:lnTo>
                    <a:pt x="1741956" y="431799"/>
                  </a:lnTo>
                  <a:lnTo>
                    <a:pt x="1684098" y="495299"/>
                  </a:lnTo>
                  <a:lnTo>
                    <a:pt x="1672471" y="507999"/>
                  </a:lnTo>
                  <a:lnTo>
                    <a:pt x="1601898" y="584199"/>
                  </a:lnTo>
                  <a:lnTo>
                    <a:pt x="1530272" y="660399"/>
                  </a:lnTo>
                  <a:lnTo>
                    <a:pt x="1494135" y="685799"/>
                  </a:lnTo>
                  <a:lnTo>
                    <a:pt x="1384497" y="800099"/>
                  </a:lnTo>
                  <a:lnTo>
                    <a:pt x="1347546" y="825499"/>
                  </a:lnTo>
                  <a:lnTo>
                    <a:pt x="1322778" y="850899"/>
                  </a:lnTo>
                  <a:lnTo>
                    <a:pt x="1273040" y="901699"/>
                  </a:lnTo>
                  <a:lnTo>
                    <a:pt x="1235486" y="927099"/>
                  </a:lnTo>
                  <a:lnTo>
                    <a:pt x="1197734" y="965199"/>
                  </a:lnTo>
                  <a:lnTo>
                    <a:pt x="1159783" y="990599"/>
                  </a:lnTo>
                  <a:lnTo>
                    <a:pt x="1083289" y="1066799"/>
                  </a:lnTo>
                  <a:lnTo>
                    <a:pt x="1044748" y="1092199"/>
                  </a:lnTo>
                  <a:lnTo>
                    <a:pt x="1006011" y="1130299"/>
                  </a:lnTo>
                  <a:lnTo>
                    <a:pt x="967080" y="1155699"/>
                  </a:lnTo>
                  <a:lnTo>
                    <a:pt x="927956" y="1193799"/>
                  </a:lnTo>
                  <a:lnTo>
                    <a:pt x="849129" y="1244599"/>
                  </a:lnTo>
                  <a:lnTo>
                    <a:pt x="809428" y="1282699"/>
                  </a:lnTo>
                  <a:lnTo>
                    <a:pt x="769536" y="1308099"/>
                  </a:lnTo>
                  <a:lnTo>
                    <a:pt x="729455" y="1346199"/>
                  </a:lnTo>
                  <a:lnTo>
                    <a:pt x="648726" y="1396999"/>
                  </a:lnTo>
                  <a:lnTo>
                    <a:pt x="608080" y="1435099"/>
                  </a:lnTo>
                  <a:lnTo>
                    <a:pt x="464331" y="1523999"/>
                  </a:lnTo>
                  <a:lnTo>
                    <a:pt x="443637" y="1536699"/>
                  </a:lnTo>
                  <a:lnTo>
                    <a:pt x="402066" y="1574799"/>
                  </a:lnTo>
                  <a:lnTo>
                    <a:pt x="318375" y="1625599"/>
                  </a:lnTo>
                  <a:lnTo>
                    <a:pt x="19792" y="1803399"/>
                  </a:lnTo>
                  <a:lnTo>
                    <a:pt x="0" y="1816099"/>
                  </a:lnTo>
                  <a:lnTo>
                    <a:pt x="17086" y="1803399"/>
                  </a:lnTo>
                  <a:lnTo>
                    <a:pt x="315292" y="1625599"/>
                  </a:lnTo>
                  <a:lnTo>
                    <a:pt x="357172" y="1587499"/>
                  </a:lnTo>
                  <a:lnTo>
                    <a:pt x="461048" y="1523999"/>
                  </a:lnTo>
                  <a:lnTo>
                    <a:pt x="522859" y="1485899"/>
                  </a:lnTo>
                  <a:lnTo>
                    <a:pt x="563820" y="1447799"/>
                  </a:lnTo>
                  <a:lnTo>
                    <a:pt x="685588" y="1371599"/>
                  </a:lnTo>
                  <a:lnTo>
                    <a:pt x="725803" y="1333499"/>
                  </a:lnTo>
                  <a:lnTo>
                    <a:pt x="765830" y="1308099"/>
                  </a:lnTo>
                  <a:lnTo>
                    <a:pt x="805669" y="1269999"/>
                  </a:lnTo>
                  <a:lnTo>
                    <a:pt x="884777" y="1219199"/>
                  </a:lnTo>
                  <a:lnTo>
                    <a:pt x="924046" y="1181099"/>
                  </a:lnTo>
                  <a:lnTo>
                    <a:pt x="963123" y="1155699"/>
                  </a:lnTo>
                  <a:lnTo>
                    <a:pt x="1002008" y="1117599"/>
                  </a:lnTo>
                  <a:lnTo>
                    <a:pt x="1040701" y="1092199"/>
                  </a:lnTo>
                  <a:lnTo>
                    <a:pt x="1079201" y="1054099"/>
                  </a:lnTo>
                  <a:lnTo>
                    <a:pt x="1117507" y="1028699"/>
                  </a:lnTo>
                  <a:lnTo>
                    <a:pt x="1155618" y="990599"/>
                  </a:lnTo>
                  <a:lnTo>
                    <a:pt x="1193534" y="965199"/>
                  </a:lnTo>
                  <a:lnTo>
                    <a:pt x="1268779" y="888999"/>
                  </a:lnTo>
                  <a:lnTo>
                    <a:pt x="1306106" y="863599"/>
                  </a:lnTo>
                  <a:lnTo>
                    <a:pt x="1318483" y="850899"/>
                  </a:lnTo>
                  <a:lnTo>
                    <a:pt x="1380167" y="787399"/>
                  </a:lnTo>
                  <a:lnTo>
                    <a:pt x="1416899" y="761999"/>
                  </a:lnTo>
                  <a:lnTo>
                    <a:pt x="1525896" y="647699"/>
                  </a:lnTo>
                  <a:lnTo>
                    <a:pt x="1561826" y="609599"/>
                  </a:lnTo>
                  <a:lnTo>
                    <a:pt x="1598040" y="584199"/>
                  </a:lnTo>
                  <a:lnTo>
                    <a:pt x="1669635" y="507999"/>
                  </a:lnTo>
                  <a:lnTo>
                    <a:pt x="1740119" y="431799"/>
                  </a:lnTo>
                  <a:lnTo>
                    <a:pt x="1809487" y="355599"/>
                  </a:lnTo>
                  <a:lnTo>
                    <a:pt x="1877734" y="279399"/>
                  </a:lnTo>
                  <a:lnTo>
                    <a:pt x="1944857" y="203199"/>
                  </a:lnTo>
                  <a:lnTo>
                    <a:pt x="1988947" y="152399"/>
                  </a:lnTo>
                  <a:lnTo>
                    <a:pt x="2043424" y="88899"/>
                  </a:lnTo>
                  <a:lnTo>
                    <a:pt x="2075713" y="50800"/>
                  </a:lnTo>
                  <a:lnTo>
                    <a:pt x="2107717" y="0"/>
                  </a:lnTo>
                  <a:close/>
                </a:path>
                <a:path w="2581910" h="2451100">
                  <a:moveTo>
                    <a:pt x="1865593" y="0"/>
                  </a:moveTo>
                  <a:lnTo>
                    <a:pt x="1875705" y="0"/>
                  </a:lnTo>
                  <a:lnTo>
                    <a:pt x="1844135" y="38100"/>
                  </a:lnTo>
                  <a:lnTo>
                    <a:pt x="1810349" y="76199"/>
                  </a:lnTo>
                  <a:lnTo>
                    <a:pt x="1776289" y="101599"/>
                  </a:lnTo>
                  <a:lnTo>
                    <a:pt x="1730421" y="152399"/>
                  </a:lnTo>
                  <a:lnTo>
                    <a:pt x="1707350" y="177799"/>
                  </a:lnTo>
                  <a:lnTo>
                    <a:pt x="1637321" y="253999"/>
                  </a:lnTo>
                  <a:lnTo>
                    <a:pt x="1566204" y="330199"/>
                  </a:lnTo>
                  <a:lnTo>
                    <a:pt x="1530272" y="355599"/>
                  </a:lnTo>
                  <a:lnTo>
                    <a:pt x="1494135" y="393699"/>
                  </a:lnTo>
                  <a:lnTo>
                    <a:pt x="1396747" y="495299"/>
                  </a:lnTo>
                  <a:lnTo>
                    <a:pt x="1384497" y="507999"/>
                  </a:lnTo>
                  <a:lnTo>
                    <a:pt x="1347546" y="533399"/>
                  </a:lnTo>
                  <a:lnTo>
                    <a:pt x="1273040" y="609599"/>
                  </a:lnTo>
                  <a:lnTo>
                    <a:pt x="1235486" y="634999"/>
                  </a:lnTo>
                  <a:lnTo>
                    <a:pt x="1197734" y="673099"/>
                  </a:lnTo>
                  <a:lnTo>
                    <a:pt x="1159783" y="698499"/>
                  </a:lnTo>
                  <a:lnTo>
                    <a:pt x="1083289" y="774699"/>
                  </a:lnTo>
                  <a:lnTo>
                    <a:pt x="1044748" y="800099"/>
                  </a:lnTo>
                  <a:lnTo>
                    <a:pt x="1006012" y="838199"/>
                  </a:lnTo>
                  <a:lnTo>
                    <a:pt x="986546" y="850899"/>
                  </a:lnTo>
                  <a:lnTo>
                    <a:pt x="927956" y="888999"/>
                  </a:lnTo>
                  <a:lnTo>
                    <a:pt x="888638" y="927099"/>
                  </a:lnTo>
                  <a:lnTo>
                    <a:pt x="849129" y="952499"/>
                  </a:lnTo>
                  <a:lnTo>
                    <a:pt x="809428" y="990599"/>
                  </a:lnTo>
                  <a:lnTo>
                    <a:pt x="729455" y="1041399"/>
                  </a:lnTo>
                  <a:lnTo>
                    <a:pt x="689184" y="1079499"/>
                  </a:lnTo>
                  <a:lnTo>
                    <a:pt x="608080" y="1130299"/>
                  </a:lnTo>
                  <a:lnTo>
                    <a:pt x="567247" y="1168399"/>
                  </a:lnTo>
                  <a:lnTo>
                    <a:pt x="526229" y="1193799"/>
                  </a:lnTo>
                  <a:lnTo>
                    <a:pt x="443637" y="1244599"/>
                  </a:lnTo>
                  <a:lnTo>
                    <a:pt x="402066" y="1282699"/>
                  </a:lnTo>
                  <a:lnTo>
                    <a:pt x="318375" y="1333499"/>
                  </a:lnTo>
                  <a:lnTo>
                    <a:pt x="19792" y="1511299"/>
                  </a:lnTo>
                  <a:lnTo>
                    <a:pt x="0" y="1523999"/>
                  </a:lnTo>
                  <a:lnTo>
                    <a:pt x="0" y="1511299"/>
                  </a:lnTo>
                  <a:lnTo>
                    <a:pt x="17086" y="1511299"/>
                  </a:lnTo>
                  <a:lnTo>
                    <a:pt x="188567" y="1409699"/>
                  </a:lnTo>
                  <a:lnTo>
                    <a:pt x="230989" y="1371599"/>
                  </a:lnTo>
                  <a:lnTo>
                    <a:pt x="481713" y="1219199"/>
                  </a:lnTo>
                  <a:lnTo>
                    <a:pt x="522859" y="1181099"/>
                  </a:lnTo>
                  <a:lnTo>
                    <a:pt x="645185" y="1104899"/>
                  </a:lnTo>
                  <a:lnTo>
                    <a:pt x="685588" y="1066799"/>
                  </a:lnTo>
                  <a:lnTo>
                    <a:pt x="765830" y="1015999"/>
                  </a:lnTo>
                  <a:lnTo>
                    <a:pt x="805669" y="977899"/>
                  </a:lnTo>
                  <a:lnTo>
                    <a:pt x="845318" y="952499"/>
                  </a:lnTo>
                  <a:lnTo>
                    <a:pt x="884777" y="914399"/>
                  </a:lnTo>
                  <a:lnTo>
                    <a:pt x="963123" y="863599"/>
                  </a:lnTo>
                  <a:lnTo>
                    <a:pt x="1002008" y="825499"/>
                  </a:lnTo>
                  <a:lnTo>
                    <a:pt x="1040701" y="800099"/>
                  </a:lnTo>
                  <a:lnTo>
                    <a:pt x="1117507" y="723899"/>
                  </a:lnTo>
                  <a:lnTo>
                    <a:pt x="1155618" y="698499"/>
                  </a:lnTo>
                  <a:lnTo>
                    <a:pt x="1193534" y="660399"/>
                  </a:lnTo>
                  <a:lnTo>
                    <a:pt x="1231255" y="634999"/>
                  </a:lnTo>
                  <a:lnTo>
                    <a:pt x="1306106" y="558799"/>
                  </a:lnTo>
                  <a:lnTo>
                    <a:pt x="1343236" y="533399"/>
                  </a:lnTo>
                  <a:lnTo>
                    <a:pt x="1380167" y="495299"/>
                  </a:lnTo>
                  <a:lnTo>
                    <a:pt x="1416899" y="457199"/>
                  </a:lnTo>
                  <a:lnTo>
                    <a:pt x="1453432" y="431799"/>
                  </a:lnTo>
                  <a:lnTo>
                    <a:pt x="1561826" y="317499"/>
                  </a:lnTo>
                  <a:lnTo>
                    <a:pt x="1597520" y="279399"/>
                  </a:lnTo>
                  <a:lnTo>
                    <a:pt x="1632942" y="253999"/>
                  </a:lnTo>
                  <a:lnTo>
                    <a:pt x="1702972" y="177799"/>
                  </a:lnTo>
                  <a:lnTo>
                    <a:pt x="1726043" y="152399"/>
                  </a:lnTo>
                  <a:lnTo>
                    <a:pt x="1771911" y="101599"/>
                  </a:lnTo>
                  <a:lnTo>
                    <a:pt x="1839757" y="25400"/>
                  </a:lnTo>
                  <a:lnTo>
                    <a:pt x="1865593" y="0"/>
                  </a:lnTo>
                  <a:close/>
                </a:path>
                <a:path w="2581910" h="2451100">
                  <a:moveTo>
                    <a:pt x="1551014" y="0"/>
                  </a:moveTo>
                  <a:lnTo>
                    <a:pt x="1559799" y="0"/>
                  </a:lnTo>
                  <a:lnTo>
                    <a:pt x="1530272" y="25400"/>
                  </a:lnTo>
                  <a:lnTo>
                    <a:pt x="1457792" y="101599"/>
                  </a:lnTo>
                  <a:lnTo>
                    <a:pt x="1421246" y="126999"/>
                  </a:lnTo>
                  <a:lnTo>
                    <a:pt x="1396747" y="152399"/>
                  </a:lnTo>
                  <a:lnTo>
                    <a:pt x="1310393" y="241299"/>
                  </a:lnTo>
                  <a:lnTo>
                    <a:pt x="1273040" y="266699"/>
                  </a:lnTo>
                  <a:lnTo>
                    <a:pt x="1235486" y="304799"/>
                  </a:lnTo>
                  <a:lnTo>
                    <a:pt x="1197734" y="330199"/>
                  </a:lnTo>
                  <a:lnTo>
                    <a:pt x="1121635" y="406399"/>
                  </a:lnTo>
                  <a:lnTo>
                    <a:pt x="1083289" y="431799"/>
                  </a:lnTo>
                  <a:lnTo>
                    <a:pt x="1044748" y="469899"/>
                  </a:lnTo>
                  <a:lnTo>
                    <a:pt x="1006012" y="495299"/>
                  </a:lnTo>
                  <a:lnTo>
                    <a:pt x="967081" y="533399"/>
                  </a:lnTo>
                  <a:lnTo>
                    <a:pt x="927956" y="558799"/>
                  </a:lnTo>
                  <a:lnTo>
                    <a:pt x="888638" y="596899"/>
                  </a:lnTo>
                  <a:lnTo>
                    <a:pt x="809428" y="647699"/>
                  </a:lnTo>
                  <a:lnTo>
                    <a:pt x="769536" y="685799"/>
                  </a:lnTo>
                  <a:lnTo>
                    <a:pt x="689184" y="736599"/>
                  </a:lnTo>
                  <a:lnTo>
                    <a:pt x="648726" y="774699"/>
                  </a:lnTo>
                  <a:lnTo>
                    <a:pt x="567247" y="825499"/>
                  </a:lnTo>
                  <a:lnTo>
                    <a:pt x="526229" y="863599"/>
                  </a:lnTo>
                  <a:lnTo>
                    <a:pt x="318375" y="990599"/>
                  </a:lnTo>
                  <a:lnTo>
                    <a:pt x="276258" y="1028699"/>
                  </a:lnTo>
                  <a:lnTo>
                    <a:pt x="19792" y="1181099"/>
                  </a:lnTo>
                  <a:lnTo>
                    <a:pt x="0" y="1193799"/>
                  </a:lnTo>
                  <a:lnTo>
                    <a:pt x="0" y="1181099"/>
                  </a:lnTo>
                  <a:lnTo>
                    <a:pt x="17086" y="1168399"/>
                  </a:lnTo>
                  <a:lnTo>
                    <a:pt x="315292" y="990599"/>
                  </a:lnTo>
                  <a:lnTo>
                    <a:pt x="440382" y="914399"/>
                  </a:lnTo>
                  <a:lnTo>
                    <a:pt x="481713" y="876299"/>
                  </a:lnTo>
                  <a:lnTo>
                    <a:pt x="522859" y="850899"/>
                  </a:lnTo>
                  <a:lnTo>
                    <a:pt x="604596" y="800099"/>
                  </a:lnTo>
                  <a:lnTo>
                    <a:pt x="645185" y="761999"/>
                  </a:lnTo>
                  <a:lnTo>
                    <a:pt x="725803" y="711199"/>
                  </a:lnTo>
                  <a:lnTo>
                    <a:pt x="765830" y="673099"/>
                  </a:lnTo>
                  <a:lnTo>
                    <a:pt x="845318" y="622299"/>
                  </a:lnTo>
                  <a:lnTo>
                    <a:pt x="884777" y="584199"/>
                  </a:lnTo>
                  <a:lnTo>
                    <a:pt x="924046" y="558799"/>
                  </a:lnTo>
                  <a:lnTo>
                    <a:pt x="963123" y="520699"/>
                  </a:lnTo>
                  <a:lnTo>
                    <a:pt x="1002008" y="495299"/>
                  </a:lnTo>
                  <a:lnTo>
                    <a:pt x="1040701" y="457199"/>
                  </a:lnTo>
                  <a:lnTo>
                    <a:pt x="1079201" y="431799"/>
                  </a:lnTo>
                  <a:lnTo>
                    <a:pt x="1117507" y="393699"/>
                  </a:lnTo>
                  <a:lnTo>
                    <a:pt x="1155618" y="368299"/>
                  </a:lnTo>
                  <a:lnTo>
                    <a:pt x="1231255" y="292099"/>
                  </a:lnTo>
                  <a:lnTo>
                    <a:pt x="1268779" y="266699"/>
                  </a:lnTo>
                  <a:lnTo>
                    <a:pt x="1306106" y="228599"/>
                  </a:lnTo>
                  <a:lnTo>
                    <a:pt x="1343236" y="203199"/>
                  </a:lnTo>
                  <a:lnTo>
                    <a:pt x="1392411" y="152399"/>
                  </a:lnTo>
                  <a:lnTo>
                    <a:pt x="1453432" y="88899"/>
                  </a:lnTo>
                  <a:lnTo>
                    <a:pt x="1489764" y="63499"/>
                  </a:lnTo>
                  <a:lnTo>
                    <a:pt x="1525896" y="25400"/>
                  </a:lnTo>
                  <a:lnTo>
                    <a:pt x="1551014" y="0"/>
                  </a:lnTo>
                  <a:close/>
                </a:path>
                <a:path w="2581910" h="2451100">
                  <a:moveTo>
                    <a:pt x="1182351" y="0"/>
                  </a:moveTo>
                  <a:lnTo>
                    <a:pt x="1194100" y="0"/>
                  </a:lnTo>
                  <a:lnTo>
                    <a:pt x="1159783" y="25400"/>
                  </a:lnTo>
                  <a:lnTo>
                    <a:pt x="1121635" y="63499"/>
                  </a:lnTo>
                  <a:lnTo>
                    <a:pt x="1083289" y="88899"/>
                  </a:lnTo>
                  <a:lnTo>
                    <a:pt x="1044748" y="126999"/>
                  </a:lnTo>
                  <a:lnTo>
                    <a:pt x="1006012" y="152399"/>
                  </a:lnTo>
                  <a:lnTo>
                    <a:pt x="967081" y="190499"/>
                  </a:lnTo>
                  <a:lnTo>
                    <a:pt x="927956" y="215899"/>
                  </a:lnTo>
                  <a:lnTo>
                    <a:pt x="888638" y="253999"/>
                  </a:lnTo>
                  <a:lnTo>
                    <a:pt x="849129" y="279399"/>
                  </a:lnTo>
                  <a:lnTo>
                    <a:pt x="809428" y="317499"/>
                  </a:lnTo>
                  <a:lnTo>
                    <a:pt x="729455" y="368299"/>
                  </a:lnTo>
                  <a:lnTo>
                    <a:pt x="689184" y="406399"/>
                  </a:lnTo>
                  <a:lnTo>
                    <a:pt x="567247" y="482599"/>
                  </a:lnTo>
                  <a:lnTo>
                    <a:pt x="526229" y="520699"/>
                  </a:lnTo>
                  <a:lnTo>
                    <a:pt x="360311" y="622299"/>
                  </a:lnTo>
                  <a:lnTo>
                    <a:pt x="318375" y="660399"/>
                  </a:lnTo>
                  <a:lnTo>
                    <a:pt x="19792" y="838199"/>
                  </a:lnTo>
                  <a:lnTo>
                    <a:pt x="0" y="850899"/>
                  </a:lnTo>
                  <a:lnTo>
                    <a:pt x="0" y="838199"/>
                  </a:lnTo>
                  <a:lnTo>
                    <a:pt x="17086" y="825499"/>
                  </a:lnTo>
                  <a:lnTo>
                    <a:pt x="315292" y="647699"/>
                  </a:lnTo>
                  <a:lnTo>
                    <a:pt x="440382" y="571499"/>
                  </a:lnTo>
                  <a:lnTo>
                    <a:pt x="481713" y="533399"/>
                  </a:lnTo>
                  <a:lnTo>
                    <a:pt x="543339" y="495299"/>
                  </a:lnTo>
                  <a:lnTo>
                    <a:pt x="604596" y="457199"/>
                  </a:lnTo>
                  <a:lnTo>
                    <a:pt x="645185" y="419099"/>
                  </a:lnTo>
                  <a:lnTo>
                    <a:pt x="725803" y="368299"/>
                  </a:lnTo>
                  <a:lnTo>
                    <a:pt x="765830" y="330199"/>
                  </a:lnTo>
                  <a:lnTo>
                    <a:pt x="845318" y="279399"/>
                  </a:lnTo>
                  <a:lnTo>
                    <a:pt x="884777" y="241299"/>
                  </a:lnTo>
                  <a:lnTo>
                    <a:pt x="924046" y="215899"/>
                  </a:lnTo>
                  <a:lnTo>
                    <a:pt x="963123" y="177799"/>
                  </a:lnTo>
                  <a:lnTo>
                    <a:pt x="1002008" y="152399"/>
                  </a:lnTo>
                  <a:lnTo>
                    <a:pt x="1040701" y="114299"/>
                  </a:lnTo>
                  <a:lnTo>
                    <a:pt x="1079201" y="88899"/>
                  </a:lnTo>
                  <a:lnTo>
                    <a:pt x="1117507" y="50799"/>
                  </a:lnTo>
                  <a:lnTo>
                    <a:pt x="1155618" y="25400"/>
                  </a:lnTo>
                  <a:lnTo>
                    <a:pt x="1182351" y="0"/>
                  </a:lnTo>
                  <a:close/>
                </a:path>
                <a:path w="2581910" h="2451100">
                  <a:moveTo>
                    <a:pt x="743119" y="0"/>
                  </a:moveTo>
                  <a:lnTo>
                    <a:pt x="752660" y="0"/>
                  </a:lnTo>
                  <a:lnTo>
                    <a:pt x="729455" y="12700"/>
                  </a:lnTo>
                  <a:lnTo>
                    <a:pt x="689184" y="50799"/>
                  </a:lnTo>
                  <a:lnTo>
                    <a:pt x="567247" y="126999"/>
                  </a:lnTo>
                  <a:lnTo>
                    <a:pt x="526229" y="165099"/>
                  </a:lnTo>
                  <a:lnTo>
                    <a:pt x="360311" y="266699"/>
                  </a:lnTo>
                  <a:lnTo>
                    <a:pt x="318375" y="304799"/>
                  </a:lnTo>
                  <a:lnTo>
                    <a:pt x="19792" y="482599"/>
                  </a:lnTo>
                  <a:lnTo>
                    <a:pt x="0" y="495299"/>
                  </a:lnTo>
                  <a:lnTo>
                    <a:pt x="0" y="482599"/>
                  </a:lnTo>
                  <a:lnTo>
                    <a:pt x="17086" y="469899"/>
                  </a:lnTo>
                  <a:lnTo>
                    <a:pt x="315292" y="292099"/>
                  </a:lnTo>
                  <a:lnTo>
                    <a:pt x="481713" y="190499"/>
                  </a:lnTo>
                  <a:lnTo>
                    <a:pt x="522859" y="152399"/>
                  </a:lnTo>
                  <a:lnTo>
                    <a:pt x="604596" y="101599"/>
                  </a:lnTo>
                  <a:lnTo>
                    <a:pt x="645185" y="63499"/>
                  </a:lnTo>
                  <a:lnTo>
                    <a:pt x="725803" y="12700"/>
                  </a:lnTo>
                  <a:lnTo>
                    <a:pt x="743119" y="0"/>
                  </a:lnTo>
                  <a:close/>
                </a:path>
                <a:path w="2581910" h="2451100">
                  <a:moveTo>
                    <a:pt x="254804" y="0"/>
                  </a:moveTo>
                  <a:lnTo>
                    <a:pt x="264790" y="0"/>
                  </a:lnTo>
                  <a:lnTo>
                    <a:pt x="233960" y="12699"/>
                  </a:lnTo>
                  <a:lnTo>
                    <a:pt x="19792" y="139699"/>
                  </a:lnTo>
                  <a:lnTo>
                    <a:pt x="0" y="152399"/>
                  </a:lnTo>
                  <a:lnTo>
                    <a:pt x="17086" y="139699"/>
                  </a:lnTo>
                  <a:lnTo>
                    <a:pt x="230989" y="12699"/>
                  </a:lnTo>
                  <a:lnTo>
                    <a:pt x="254804" y="0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5978" y="533374"/>
            <a:ext cx="5796280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APPLICATIONS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497333" y="2295956"/>
            <a:ext cx="114300" cy="6915150"/>
            <a:chOff x="1497333" y="2295956"/>
            <a:chExt cx="114300" cy="69151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2295956"/>
              <a:ext cx="114300" cy="1142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3753281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5210606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6667931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8125256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333" y="9096805"/>
              <a:ext cx="114300" cy="1142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784224" y="2040045"/>
            <a:ext cx="14984730" cy="73120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1188720" algn="l"/>
                <a:tab pos="2077720" algn="l"/>
                <a:tab pos="4189729" algn="l"/>
                <a:tab pos="6162675" algn="l"/>
              </a:tabLst>
            </a:pPr>
            <a:r>
              <a:rPr sz="2800" b="1" spc="330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oo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310" dirty="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-300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2800" b="1" spc="-350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x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65" dirty="0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27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-12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7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18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95" dirty="0">
                <a:solidFill>
                  <a:srgbClr val="231F20"/>
                </a:solidFill>
                <a:latin typeface="Verdana"/>
                <a:cs typeface="Verdana"/>
              </a:rPr>
              <a:t>q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3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495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27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7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495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265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endParaRPr sz="2800">
              <a:latin typeface="Verdana"/>
              <a:cs typeface="Verdana"/>
            </a:endParaRPr>
          </a:p>
          <a:p>
            <a:pPr marL="12700" marR="89535">
              <a:lnSpc>
                <a:spcPct val="113799"/>
              </a:lnSpc>
            </a:pP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concentration,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sterilization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231F20"/>
                </a:solidFill>
                <a:latin typeface="Verdana"/>
                <a:cs typeface="Verdana"/>
              </a:rPr>
              <a:t>production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beverages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0" dirty="0">
                <a:solidFill>
                  <a:srgbClr val="231F20"/>
                </a:solidFill>
                <a:latin typeface="Verdana"/>
                <a:cs typeface="Verdana"/>
              </a:rPr>
              <a:t>dairy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products</a:t>
            </a:r>
            <a:endParaRPr sz="2800">
              <a:latin typeface="Verdana"/>
              <a:cs typeface="Verdana"/>
            </a:endParaRPr>
          </a:p>
          <a:p>
            <a:pPr marL="12700" marR="334645">
              <a:lnSpc>
                <a:spcPct val="113799"/>
              </a:lnSpc>
              <a:tabLst>
                <a:tab pos="1424940" algn="l"/>
                <a:tab pos="3830320" algn="l"/>
              </a:tabLst>
            </a:pPr>
            <a:r>
              <a:rPr sz="2800" b="1" spc="240" dirty="0">
                <a:solidFill>
                  <a:srgbClr val="231F20"/>
                </a:solidFill>
                <a:latin typeface="Tahoma"/>
                <a:cs typeface="Tahoma"/>
              </a:rPr>
              <a:t>Water	</a:t>
            </a:r>
            <a:r>
              <a:rPr sz="2800" b="1" spc="180" dirty="0">
                <a:solidFill>
                  <a:srgbClr val="231F20"/>
                </a:solidFill>
                <a:latin typeface="Tahoma"/>
                <a:cs typeface="Tahoma"/>
              </a:rPr>
              <a:t>Treatment:	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They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play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231F20"/>
                </a:solidFill>
                <a:latin typeface="Verdana"/>
                <a:cs typeface="Verdana"/>
              </a:rPr>
              <a:t>critical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role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-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potable </a:t>
            </a:r>
            <a:r>
              <a:rPr sz="2800" spc="165" dirty="0">
                <a:solidFill>
                  <a:srgbClr val="231F20"/>
                </a:solidFill>
                <a:latin typeface="Verdana"/>
                <a:cs typeface="Verdana"/>
              </a:rPr>
              <a:t>water </a:t>
            </a:r>
            <a:r>
              <a:rPr sz="2800" spc="195" dirty="0">
                <a:solidFill>
                  <a:srgbClr val="231F20"/>
                </a:solidFill>
                <a:latin typeface="Verdana"/>
                <a:cs typeface="Verdana"/>
              </a:rPr>
              <a:t>production,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desalination,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removal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contaminants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pathogens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from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wastewater.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13799"/>
              </a:lnSpc>
              <a:spcBef>
                <a:spcPts val="5"/>
              </a:spcBef>
              <a:tabLst>
                <a:tab pos="3752215" algn="l"/>
              </a:tabLst>
            </a:pPr>
            <a:r>
              <a:rPr sz="2800" b="1" spc="235" dirty="0">
                <a:solidFill>
                  <a:srgbClr val="231F20"/>
                </a:solidFill>
                <a:latin typeface="Tahoma"/>
                <a:cs typeface="Tahoma"/>
              </a:rPr>
              <a:t>Pharmaceuticals:	</a:t>
            </a:r>
            <a:r>
              <a:rPr sz="2800" spc="250" dirty="0">
                <a:solidFill>
                  <a:srgbClr val="231F20"/>
                </a:solidFill>
                <a:latin typeface="Verdana"/>
                <a:cs typeface="Verdana"/>
              </a:rPr>
              <a:t>These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membranes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9" dirty="0">
                <a:solidFill>
                  <a:srgbClr val="231F20"/>
                </a:solidFill>
                <a:latin typeface="Verdana"/>
                <a:cs typeface="Verdana"/>
              </a:rPr>
              <a:t>essential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separation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purification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drugs,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proteins,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treatment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0" dirty="0">
                <a:solidFill>
                  <a:srgbClr val="231F20"/>
                </a:solidFill>
                <a:latin typeface="Verdana"/>
                <a:cs typeface="Verdana"/>
              </a:rPr>
              <a:t>pharmaceutical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wastewater.</a:t>
            </a:r>
            <a:endParaRPr sz="2800">
              <a:latin typeface="Verdana"/>
              <a:cs typeface="Verdana"/>
            </a:endParaRPr>
          </a:p>
          <a:p>
            <a:pPr marL="12700" marR="199390">
              <a:lnSpc>
                <a:spcPct val="113799"/>
              </a:lnSpc>
              <a:tabLst>
                <a:tab pos="3120390" algn="l"/>
                <a:tab pos="5984875" algn="l"/>
              </a:tabLst>
            </a:pPr>
            <a:r>
              <a:rPr sz="2800" b="1" spc="200" dirty="0">
                <a:solidFill>
                  <a:srgbClr val="231F20"/>
                </a:solidFill>
                <a:latin typeface="Tahoma"/>
                <a:cs typeface="Tahoma"/>
              </a:rPr>
              <a:t>Environmental	</a:t>
            </a:r>
            <a:r>
              <a:rPr sz="2800" b="1" spc="190" dirty="0">
                <a:solidFill>
                  <a:srgbClr val="231F20"/>
                </a:solidFill>
                <a:latin typeface="Tahoma"/>
                <a:cs typeface="Tahoma"/>
              </a:rPr>
              <a:t>Remediation:	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Plate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frame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systems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9" dirty="0">
                <a:solidFill>
                  <a:srgbClr val="231F20"/>
                </a:solidFill>
                <a:latin typeface="Verdana"/>
                <a:cs typeface="Verdana"/>
              </a:rPr>
              <a:t>applied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treatment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231F20"/>
                </a:solidFill>
                <a:latin typeface="Verdana"/>
                <a:cs typeface="Verdana"/>
              </a:rPr>
              <a:t>industrial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municipal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wastewater,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effectively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removing </a:t>
            </a:r>
            <a:r>
              <a:rPr sz="2800" spc="1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pollutants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impurities.</a:t>
            </a:r>
            <a:endParaRPr sz="2800">
              <a:latin typeface="Verdana"/>
              <a:cs typeface="Verdana"/>
            </a:endParaRPr>
          </a:p>
          <a:p>
            <a:pPr marL="12700" marR="421005">
              <a:lnSpc>
                <a:spcPct val="113799"/>
              </a:lnSpc>
              <a:tabLst>
                <a:tab pos="2087880" algn="l"/>
                <a:tab pos="4692015" algn="l"/>
              </a:tabLst>
            </a:pP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Chemical	</a:t>
            </a:r>
            <a:r>
              <a:rPr sz="2800" b="1" spc="260" dirty="0">
                <a:solidFill>
                  <a:srgbClr val="231F20"/>
                </a:solidFill>
                <a:latin typeface="Tahoma"/>
                <a:cs typeface="Tahoma"/>
              </a:rPr>
              <a:t>Processing:	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They</a:t>
            </a:r>
            <a:r>
              <a:rPr sz="2800" spc="3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used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chemical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industries</a:t>
            </a:r>
            <a:r>
              <a:rPr sz="2800" spc="3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solvent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recovery,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chemical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ltration,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separation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90" dirty="0">
                <a:solidFill>
                  <a:srgbClr val="231F20"/>
                </a:solidFill>
                <a:latin typeface="Verdana"/>
                <a:cs typeface="Verdana"/>
              </a:rPr>
              <a:t>valuable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products.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Typically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used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231F20"/>
                </a:solidFill>
                <a:latin typeface="Verdana"/>
                <a:cs typeface="Verdana"/>
              </a:rPr>
              <a:t>Reverse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5" dirty="0">
                <a:solidFill>
                  <a:srgbClr val="231F20"/>
                </a:solidFill>
                <a:latin typeface="Verdana"/>
                <a:cs typeface="Verdana"/>
              </a:rPr>
              <a:t>Osmosis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4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Ultrafiltration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355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35895" y="0"/>
              <a:ext cx="18252440" cy="3002280"/>
            </a:xfrm>
            <a:custGeom>
              <a:avLst/>
              <a:gdLst/>
              <a:ahLst/>
              <a:cxnLst/>
              <a:rect l="l" t="t" r="r" b="b"/>
              <a:pathLst>
                <a:path w="18252440" h="3002280">
                  <a:moveTo>
                    <a:pt x="18252103" y="3002026"/>
                  </a:moveTo>
                  <a:lnTo>
                    <a:pt x="0" y="3002026"/>
                  </a:lnTo>
                  <a:lnTo>
                    <a:pt x="0" y="0"/>
                  </a:lnTo>
                  <a:lnTo>
                    <a:pt x="18252103" y="0"/>
                  </a:lnTo>
                  <a:lnTo>
                    <a:pt x="18252103" y="300202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8352" y="0"/>
              <a:ext cx="4609646" cy="2997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541962" cy="3352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84141" y="332837"/>
            <a:ext cx="739140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4930" marR="5080" indent="-1332865">
              <a:lnSpc>
                <a:spcPct val="114300"/>
              </a:lnSpc>
              <a:spcBef>
                <a:spcPts val="95"/>
              </a:spcBef>
              <a:tabLst>
                <a:tab pos="4347210" algn="l"/>
              </a:tabLst>
            </a:pPr>
            <a:r>
              <a:rPr sz="7000" spc="-505" dirty="0">
                <a:solidFill>
                  <a:srgbClr val="FFFFFF"/>
                </a:solidFill>
              </a:rPr>
              <a:t>2</a:t>
            </a:r>
            <a:r>
              <a:rPr sz="7000" spc="-1425" dirty="0">
                <a:solidFill>
                  <a:srgbClr val="FFFFFF"/>
                </a:solidFill>
              </a:rPr>
              <a:t> </a:t>
            </a:r>
            <a:r>
              <a:rPr sz="7000" spc="-865" dirty="0">
                <a:solidFill>
                  <a:srgbClr val="FFFFFF"/>
                </a:solidFill>
              </a:rPr>
              <a:t>.</a:t>
            </a:r>
            <a:r>
              <a:rPr sz="7000" spc="-1425" dirty="0">
                <a:solidFill>
                  <a:srgbClr val="FFFFFF"/>
                </a:solidFill>
              </a:rPr>
              <a:t> </a:t>
            </a:r>
            <a:r>
              <a:rPr sz="7000" spc="700" dirty="0">
                <a:solidFill>
                  <a:srgbClr val="FFFFFF"/>
                </a:solidFill>
              </a:rPr>
              <a:t>S</a:t>
            </a:r>
            <a:r>
              <a:rPr sz="7000" spc="570" dirty="0">
                <a:solidFill>
                  <a:srgbClr val="FFFFFF"/>
                </a:solidFill>
              </a:rPr>
              <a:t>P</a:t>
            </a:r>
            <a:r>
              <a:rPr sz="7000" spc="840" dirty="0">
                <a:solidFill>
                  <a:srgbClr val="FFFFFF"/>
                </a:solidFill>
              </a:rPr>
              <a:t>I</a:t>
            </a:r>
            <a:r>
              <a:rPr sz="7000" spc="605" dirty="0">
                <a:solidFill>
                  <a:srgbClr val="FFFFFF"/>
                </a:solidFill>
              </a:rPr>
              <a:t>R</a:t>
            </a:r>
            <a:r>
              <a:rPr sz="7000" spc="105" dirty="0">
                <a:solidFill>
                  <a:srgbClr val="FFFFFF"/>
                </a:solidFill>
              </a:rPr>
              <a:t>A</a:t>
            </a:r>
            <a:r>
              <a:rPr sz="7000" spc="-770" dirty="0">
                <a:solidFill>
                  <a:srgbClr val="FFFFFF"/>
                </a:solidFill>
              </a:rPr>
              <a:t>L</a:t>
            </a:r>
            <a:r>
              <a:rPr sz="7000" dirty="0">
                <a:solidFill>
                  <a:srgbClr val="FFFFFF"/>
                </a:solidFill>
              </a:rPr>
              <a:t>	</a:t>
            </a:r>
            <a:r>
              <a:rPr sz="7000" spc="-625" dirty="0">
                <a:solidFill>
                  <a:srgbClr val="FFFFFF"/>
                </a:solidFill>
              </a:rPr>
              <a:t>W</a:t>
            </a:r>
            <a:r>
              <a:rPr sz="7000" spc="-135" dirty="0">
                <a:solidFill>
                  <a:srgbClr val="FFFFFF"/>
                </a:solidFill>
              </a:rPr>
              <a:t>O</a:t>
            </a:r>
            <a:r>
              <a:rPr sz="7000" spc="55" dirty="0">
                <a:solidFill>
                  <a:srgbClr val="FFFFFF"/>
                </a:solidFill>
              </a:rPr>
              <a:t>U</a:t>
            </a:r>
            <a:r>
              <a:rPr sz="7000" spc="-65" dirty="0">
                <a:solidFill>
                  <a:srgbClr val="FFFFFF"/>
                </a:solidFill>
              </a:rPr>
              <a:t>N</a:t>
            </a:r>
            <a:r>
              <a:rPr sz="7000" spc="-260" dirty="0">
                <a:solidFill>
                  <a:srgbClr val="FFFFFF"/>
                </a:solidFill>
              </a:rPr>
              <a:t>D  </a:t>
            </a:r>
            <a:r>
              <a:rPr sz="7000" spc="130" dirty="0">
                <a:solidFill>
                  <a:srgbClr val="FFFFFF"/>
                </a:solidFill>
              </a:rPr>
              <a:t>MEMBRANE</a:t>
            </a:r>
            <a:endParaRPr sz="70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5062" y="4447990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81953" y="4192078"/>
            <a:ext cx="15335885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>
              <a:lnSpc>
                <a:spcPct val="113799"/>
              </a:lnSpc>
              <a:spcBef>
                <a:spcPts val="100"/>
              </a:spcBef>
              <a:tabLst>
                <a:tab pos="1749425" algn="l"/>
                <a:tab pos="3244850" algn="l"/>
                <a:tab pos="5547995" algn="l"/>
                <a:tab pos="8174990" algn="l"/>
                <a:tab pos="10044430" algn="l"/>
              </a:tabLst>
            </a:pP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305" dirty="0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l	</a:t>
            </a:r>
            <a:r>
              <a:rPr sz="2800" b="1" spc="140" dirty="0">
                <a:solidFill>
                  <a:srgbClr val="231F20"/>
                </a:solidFill>
                <a:latin typeface="Tahoma"/>
                <a:cs typeface="Tahoma"/>
              </a:rPr>
              <a:t>w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un</a:t>
            </a:r>
            <a:r>
              <a:rPr sz="2800" b="1" spc="3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0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15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7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20" dirty="0">
                <a:solidFill>
                  <a:srgbClr val="231F20"/>
                </a:solidFill>
                <a:latin typeface="Verdana"/>
                <a:cs typeface="Verdana"/>
              </a:rPr>
              <a:t>d  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13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00" dirty="0">
                <a:solidFill>
                  <a:srgbClr val="231F20"/>
                </a:solidFill>
                <a:latin typeface="Verdana"/>
                <a:cs typeface="Verdana"/>
              </a:rPr>
              <a:t>p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495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ss</a:t>
            </a:r>
            <a:r>
              <a:rPr sz="2800" spc="36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-265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3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495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v</a:t>
            </a:r>
            <a:r>
              <a:rPr sz="2800" b="1" spc="39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25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44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280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2800" spc="-440" dirty="0">
                <a:solidFill>
                  <a:srgbClr val="231F20"/>
                </a:solidFill>
                <a:latin typeface="Verdana"/>
                <a:cs typeface="Verdana"/>
              </a:rPr>
              <a:t>(</a:t>
            </a:r>
            <a:r>
              <a:rPr sz="2800" spc="-7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33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440" dirty="0">
                <a:solidFill>
                  <a:srgbClr val="231F20"/>
                </a:solidFill>
                <a:latin typeface="Verdana"/>
                <a:cs typeface="Verdana"/>
              </a:rPr>
              <a:t>)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3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b="1" spc="17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225" dirty="0">
                <a:solidFill>
                  <a:srgbClr val="231F20"/>
                </a:solidFill>
                <a:latin typeface="Tahoma"/>
                <a:cs typeface="Tahoma"/>
              </a:rPr>
              <a:t>f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270" dirty="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50" dirty="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sz="2800" b="1" spc="245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2800" b="1" spc="175" dirty="0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sz="2800" b="1" spc="14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2800" b="1" spc="365" dirty="0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sz="2800" b="1" spc="-100" dirty="0">
                <a:solidFill>
                  <a:srgbClr val="231F20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  <a:p>
            <a:pPr marL="12700" marR="240665">
              <a:lnSpc>
                <a:spcPct val="113799"/>
              </a:lnSpc>
            </a:pPr>
            <a:r>
              <a:rPr sz="2800" spc="-440" dirty="0">
                <a:solidFill>
                  <a:srgbClr val="231F20"/>
                </a:solidFill>
                <a:latin typeface="Verdana"/>
                <a:cs typeface="Verdana"/>
              </a:rPr>
              <a:t>( </a:t>
            </a:r>
            <a:r>
              <a:rPr sz="2800" spc="5" dirty="0">
                <a:solidFill>
                  <a:srgbClr val="231F20"/>
                </a:solidFill>
                <a:latin typeface="Verdana"/>
                <a:cs typeface="Verdana"/>
              </a:rPr>
              <a:t>UF). </a:t>
            </a:r>
            <a:r>
              <a:rPr sz="2800" spc="250" dirty="0">
                <a:solidFill>
                  <a:srgbClr val="231F20"/>
                </a:solidFill>
                <a:latin typeface="Verdana"/>
                <a:cs typeface="Verdana"/>
              </a:rPr>
              <a:t>These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membranes </a:t>
            </a:r>
            <a:r>
              <a:rPr sz="2800" spc="250" dirty="0">
                <a:solidFill>
                  <a:srgbClr val="231F20"/>
                </a:solidFill>
                <a:latin typeface="Verdana"/>
                <a:cs typeface="Verdana"/>
              </a:rPr>
              <a:t>consist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231F20"/>
                </a:solidFill>
                <a:latin typeface="Verdana"/>
                <a:cs typeface="Verdana"/>
              </a:rPr>
              <a:t>thin,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semi- </a:t>
            </a:r>
            <a:r>
              <a:rPr sz="2800" spc="225" dirty="0">
                <a:solidFill>
                  <a:srgbClr val="231F20"/>
                </a:solidFill>
                <a:latin typeface="Verdana"/>
                <a:cs typeface="Verdana"/>
              </a:rPr>
              <a:t>permeable </a:t>
            </a:r>
            <a:r>
              <a:rPr sz="2800" spc="155" dirty="0">
                <a:solidFill>
                  <a:srgbClr val="231F20"/>
                </a:solidFill>
                <a:latin typeface="Verdana"/>
                <a:cs typeface="Verdana"/>
              </a:rPr>
              <a:t>material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wound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spiral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configuration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within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15" dirty="0">
                <a:solidFill>
                  <a:srgbClr val="231F20"/>
                </a:solidFill>
                <a:latin typeface="Verdana"/>
                <a:cs typeface="Verdana"/>
              </a:rPr>
              <a:t>cylindrical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housing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or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pressure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vessel.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13799"/>
              </a:lnSpc>
              <a:spcBef>
                <a:spcPts val="5"/>
              </a:spcBef>
            </a:pP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5" dirty="0">
                <a:solidFill>
                  <a:srgbClr val="231F20"/>
                </a:solidFill>
                <a:latin typeface="Verdana"/>
                <a:cs typeface="Verdana"/>
              </a:rPr>
              <a:t>primary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9" dirty="0">
                <a:solidFill>
                  <a:srgbClr val="231F20"/>
                </a:solidFill>
                <a:latin typeface="Verdana"/>
                <a:cs typeface="Verdana"/>
              </a:rPr>
              <a:t>purpose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0" dirty="0">
                <a:solidFill>
                  <a:srgbClr val="231F20"/>
                </a:solidFill>
                <a:latin typeface="Verdana"/>
                <a:cs typeface="Verdana"/>
              </a:rPr>
              <a:t>spiral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wound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4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20" dirty="0">
                <a:solidFill>
                  <a:srgbClr val="231F20"/>
                </a:solidFill>
                <a:latin typeface="Verdana"/>
                <a:cs typeface="Verdana"/>
              </a:rPr>
              <a:t>separate</a:t>
            </a:r>
            <a:r>
              <a:rPr sz="2800" spc="35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1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purify </a:t>
            </a:r>
            <a:r>
              <a:rPr sz="2800" spc="-96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0" dirty="0">
                <a:solidFill>
                  <a:srgbClr val="231F20"/>
                </a:solidFill>
                <a:latin typeface="Verdana"/>
                <a:cs typeface="Verdana"/>
              </a:rPr>
              <a:t>fluids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by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04" dirty="0">
                <a:solidFill>
                  <a:srgbClr val="231F20"/>
                </a:solidFill>
                <a:latin typeface="Verdana"/>
                <a:cs typeface="Verdana"/>
              </a:rPr>
              <a:t>allowing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85" dirty="0">
                <a:solidFill>
                  <a:srgbClr val="231F20"/>
                </a:solidFill>
                <a:latin typeface="Verdana"/>
                <a:cs typeface="Verdana"/>
              </a:rPr>
              <a:t>certain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components</a:t>
            </a:r>
            <a:r>
              <a:rPr sz="2800" spc="34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3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40" dirty="0">
                <a:solidFill>
                  <a:srgbClr val="231F20"/>
                </a:solidFill>
                <a:latin typeface="Verdana"/>
                <a:cs typeface="Verdana"/>
              </a:rPr>
              <a:t>pass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231F20"/>
                </a:solidFill>
                <a:latin typeface="Verdana"/>
                <a:cs typeface="Verdana"/>
              </a:rPr>
              <a:t>through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2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00" spc="3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membrane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2800" spc="175" dirty="0">
                <a:solidFill>
                  <a:srgbClr val="231F20"/>
                </a:solidFill>
                <a:latin typeface="Verdana"/>
                <a:cs typeface="Verdana"/>
              </a:rPr>
              <a:t>while</a:t>
            </a:r>
            <a:r>
              <a:rPr sz="2800" spc="31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35" dirty="0">
                <a:solidFill>
                  <a:srgbClr val="231F20"/>
                </a:solidFill>
                <a:latin typeface="Verdana"/>
                <a:cs typeface="Verdana"/>
              </a:rPr>
              <a:t>blocking</a:t>
            </a:r>
            <a:r>
              <a:rPr sz="2800" spc="32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0" dirty="0">
                <a:solidFill>
                  <a:srgbClr val="231F20"/>
                </a:solidFill>
                <a:latin typeface="Verdana"/>
                <a:cs typeface="Verdana"/>
              </a:rPr>
              <a:t>others.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2273</Words>
  <Application>Microsoft Office PowerPoint</Application>
  <PresentationFormat>Custom</PresentationFormat>
  <Paragraphs>151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Microsoft JhengHei Light</vt:lpstr>
      <vt:lpstr>Arial</vt:lpstr>
      <vt:lpstr>Calibri</vt:lpstr>
      <vt:lpstr>Lucida Sans Unicode</vt:lpstr>
      <vt:lpstr>Tahoma</vt:lpstr>
      <vt:lpstr>Trebuchet MS</vt:lpstr>
      <vt:lpstr>Verdana</vt:lpstr>
      <vt:lpstr>Office Theme</vt:lpstr>
      <vt:lpstr>MASS TRANSFER- II</vt:lpstr>
      <vt:lpstr>MEMBRANE MODULES</vt:lpstr>
      <vt:lpstr>DIFFERENT TYPES OF MODULES</vt:lpstr>
      <vt:lpstr>1 . PLATE AND FRAME  MEMBRANE MODULE</vt:lpstr>
      <vt:lpstr>KEY COMPONETS AND ITS WORKING</vt:lpstr>
      <vt:lpstr>PowerPoint Presentation</vt:lpstr>
      <vt:lpstr>ADVANTAGES</vt:lpstr>
      <vt:lpstr>APPLICATIONS</vt:lpstr>
      <vt:lpstr>2 . SPIRAL WOUND  MEMBRANE</vt:lpstr>
      <vt:lpstr>PowerPoint Presentation</vt:lpstr>
      <vt:lpstr>PowerPoint Presentation</vt:lpstr>
      <vt:lpstr>ADVANTAGES</vt:lpstr>
      <vt:lpstr>APPLICATIONS</vt:lpstr>
      <vt:lpstr>3 . HOLLOW FIBRE  MEMBRANE</vt:lpstr>
      <vt:lpstr>HOW IT WORK</vt:lpstr>
      <vt:lpstr>DIRTY WATER FILTRATION THROUGH HOLLOW-FIBRE MEMEBRANE</vt:lpstr>
      <vt:lpstr>ADVANTAGES</vt:lpstr>
      <vt:lpstr>APPLICATIONS-</vt:lpstr>
      <vt:lpstr>TUBULAR MODULE</vt:lpstr>
      <vt:lpstr>HOW IT WORKS</vt:lpstr>
      <vt:lpstr>PowerPoint Presentation</vt:lpstr>
      <vt:lpstr>PowerPoint Presentation</vt:lpstr>
      <vt:lpstr>ADVANTAGES</vt:lpstr>
      <vt:lpstr>APPLICATIONS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dc:creator>Utkarsh Kumar Giri</dc:creator>
  <cp:keywords>DAFw-hpf8c8,BAFkf6-ovX8</cp:keywords>
  <cp:lastModifiedBy>Luqman Motiwala</cp:lastModifiedBy>
  <cp:revision>1</cp:revision>
  <dcterms:created xsi:type="dcterms:W3CDTF">2024-10-13T17:30:13Z</dcterms:created>
  <dcterms:modified xsi:type="dcterms:W3CDTF">2024-10-13T17:31:05Z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2023-10-11T00:00:00Z</vt:filetime>
  </property>
  <property fmtid="{D5CDD505-2E9C-101B-9397-08002B2CF9AE}" pid="3" name="Creator">
    <vt:lpwstr>Canva</vt:lpwstr>
  </property>
  <property fmtid="{D5CDD505-2E9C-101B-9397-08002B2CF9AE}" pid="4" name="LastSaved">
    <vt:filetime>2024-10-13T00:00:00Z</vt:filetime>
  </property>
</Properties>
</file>